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2" r:id="rId4"/>
    <p:sldId id="277" r:id="rId5"/>
    <p:sldId id="271" r:id="rId6"/>
    <p:sldId id="272" r:id="rId7"/>
    <p:sldId id="273" r:id="rId8"/>
    <p:sldId id="269" r:id="rId9"/>
    <p:sldId id="274" r:id="rId10"/>
    <p:sldId id="278" r:id="rId11"/>
    <p:sldId id="279" r:id="rId12"/>
    <p:sldId id="280" r:id="rId13"/>
    <p:sldId id="275" r:id="rId14"/>
    <p:sldId id="283" r:id="rId15"/>
    <p:sldId id="284" r:id="rId16"/>
    <p:sldId id="281" r:id="rId17"/>
    <p:sldId id="267"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33"/>
    <a:srgbClr val="0A3A5E"/>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60B26-F8B3-4958-AB4F-114E79014380}" v="4" dt="2022-11-11T13:57:42.2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94660"/>
  </p:normalViewPr>
  <p:slideViewPr>
    <p:cSldViewPr>
      <p:cViewPr varScale="1">
        <p:scale>
          <a:sx n="118" d="100"/>
          <a:sy n="118" d="100"/>
        </p:scale>
        <p:origin x="96" y="144"/>
      </p:cViewPr>
      <p:guideLst>
        <p:guide orient="horz" pos="2880"/>
        <p:guide pos="216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hil Trivedi" userId="47b75818-f9d9-41ee-8534-81d3eb987fa8" providerId="ADAL" clId="{69960B26-F8B3-4958-AB4F-114E79014380}"/>
    <pc:docChg chg="undo custSel modSld sldOrd">
      <pc:chgData name="Akhil Trivedi" userId="47b75818-f9d9-41ee-8534-81d3eb987fa8" providerId="ADAL" clId="{69960B26-F8B3-4958-AB4F-114E79014380}" dt="2022-11-11T14:14:44.747" v="338" actId="6549"/>
      <pc:docMkLst>
        <pc:docMk/>
      </pc:docMkLst>
      <pc:sldChg chg="modSp mod">
        <pc:chgData name="Akhil Trivedi" userId="47b75818-f9d9-41ee-8534-81d3eb987fa8" providerId="ADAL" clId="{69960B26-F8B3-4958-AB4F-114E79014380}" dt="2022-11-11T14:03:20.091" v="102" actId="20577"/>
        <pc:sldMkLst>
          <pc:docMk/>
          <pc:sldMk cId="0" sldId="257"/>
        </pc:sldMkLst>
        <pc:spChg chg="mod">
          <ac:chgData name="Akhil Trivedi" userId="47b75818-f9d9-41ee-8534-81d3eb987fa8" providerId="ADAL" clId="{69960B26-F8B3-4958-AB4F-114E79014380}" dt="2022-11-11T14:03:20.091" v="102" actId="20577"/>
          <ac:spMkLst>
            <pc:docMk/>
            <pc:sldMk cId="0" sldId="257"/>
            <ac:spMk id="3" creationId="{00000000-0000-0000-0000-000000000000}"/>
          </ac:spMkLst>
        </pc:spChg>
      </pc:sldChg>
      <pc:sldChg chg="modSp mod">
        <pc:chgData name="Akhil Trivedi" userId="47b75818-f9d9-41ee-8534-81d3eb987fa8" providerId="ADAL" clId="{69960B26-F8B3-4958-AB4F-114E79014380}" dt="2022-11-11T14:05:41.545" v="203" actId="6549"/>
        <pc:sldMkLst>
          <pc:docMk/>
          <pc:sldMk cId="0" sldId="262"/>
        </pc:sldMkLst>
        <pc:spChg chg="mod">
          <ac:chgData name="Akhil Trivedi" userId="47b75818-f9d9-41ee-8534-81d3eb987fa8" providerId="ADAL" clId="{69960B26-F8B3-4958-AB4F-114E79014380}" dt="2022-11-11T14:03:50.028" v="103" actId="27107"/>
          <ac:spMkLst>
            <pc:docMk/>
            <pc:sldMk cId="0" sldId="262"/>
            <ac:spMk id="3" creationId="{00000000-0000-0000-0000-000000000000}"/>
          </ac:spMkLst>
        </pc:spChg>
        <pc:spChg chg="mod">
          <ac:chgData name="Akhil Trivedi" userId="47b75818-f9d9-41ee-8534-81d3eb987fa8" providerId="ADAL" clId="{69960B26-F8B3-4958-AB4F-114E79014380}" dt="2022-11-11T14:05:41.545" v="203" actId="6549"/>
          <ac:spMkLst>
            <pc:docMk/>
            <pc:sldMk cId="0" sldId="262"/>
            <ac:spMk id="12" creationId="{00000000-0000-0000-0000-000000000000}"/>
          </ac:spMkLst>
        </pc:spChg>
      </pc:sldChg>
      <pc:sldChg chg="addSp modSp mod">
        <pc:chgData name="Akhil Trivedi" userId="47b75818-f9d9-41ee-8534-81d3eb987fa8" providerId="ADAL" clId="{69960B26-F8B3-4958-AB4F-114E79014380}" dt="2022-11-11T13:57:54.263" v="91" actId="14100"/>
        <pc:sldMkLst>
          <pc:docMk/>
          <pc:sldMk cId="0" sldId="267"/>
        </pc:sldMkLst>
        <pc:spChg chg="mod">
          <ac:chgData name="Akhil Trivedi" userId="47b75818-f9d9-41ee-8534-81d3eb987fa8" providerId="ADAL" clId="{69960B26-F8B3-4958-AB4F-114E79014380}" dt="2022-11-11T13:55:00.521" v="80" actId="20577"/>
          <ac:spMkLst>
            <pc:docMk/>
            <pc:sldMk cId="0" sldId="267"/>
            <ac:spMk id="2" creationId="{00000000-0000-0000-0000-000000000000}"/>
          </ac:spMkLst>
        </pc:spChg>
        <pc:spChg chg="add mod">
          <ac:chgData name="Akhil Trivedi" userId="47b75818-f9d9-41ee-8534-81d3eb987fa8" providerId="ADAL" clId="{69960B26-F8B3-4958-AB4F-114E79014380}" dt="2022-11-11T13:57:54.263" v="91" actId="14100"/>
          <ac:spMkLst>
            <pc:docMk/>
            <pc:sldMk cId="0" sldId="267"/>
            <ac:spMk id="6" creationId="{8607B7AF-BD87-C163-B2DC-60B48D937C97}"/>
          </ac:spMkLst>
        </pc:spChg>
      </pc:sldChg>
      <pc:sldChg chg="modSp mod">
        <pc:chgData name="Akhil Trivedi" userId="47b75818-f9d9-41ee-8534-81d3eb987fa8" providerId="ADAL" clId="{69960B26-F8B3-4958-AB4F-114E79014380}" dt="2022-11-11T14:08:30.433" v="304" actId="20577"/>
        <pc:sldMkLst>
          <pc:docMk/>
          <pc:sldMk cId="2091993541" sldId="271"/>
        </pc:sldMkLst>
        <pc:spChg chg="mod">
          <ac:chgData name="Akhil Trivedi" userId="47b75818-f9d9-41ee-8534-81d3eb987fa8" providerId="ADAL" clId="{69960B26-F8B3-4958-AB4F-114E79014380}" dt="2022-11-11T14:06:30.199" v="247" actId="6549"/>
          <ac:spMkLst>
            <pc:docMk/>
            <pc:sldMk cId="2091993541" sldId="271"/>
            <ac:spMk id="15" creationId="{00000000-0000-0000-0000-000000000000}"/>
          </ac:spMkLst>
        </pc:spChg>
        <pc:spChg chg="mod">
          <ac:chgData name="Akhil Trivedi" userId="47b75818-f9d9-41ee-8534-81d3eb987fa8" providerId="ADAL" clId="{69960B26-F8B3-4958-AB4F-114E79014380}" dt="2022-11-11T14:08:30.433" v="304" actId="20577"/>
          <ac:spMkLst>
            <pc:docMk/>
            <pc:sldMk cId="2091993541" sldId="271"/>
            <ac:spMk id="16" creationId="{00000000-0000-0000-0000-000000000000}"/>
          </ac:spMkLst>
        </pc:spChg>
        <pc:spChg chg="mod">
          <ac:chgData name="Akhil Trivedi" userId="47b75818-f9d9-41ee-8534-81d3eb987fa8" providerId="ADAL" clId="{69960B26-F8B3-4958-AB4F-114E79014380}" dt="2022-11-11T13:48:37.200" v="37" actId="20577"/>
          <ac:spMkLst>
            <pc:docMk/>
            <pc:sldMk cId="2091993541" sldId="271"/>
            <ac:spMk id="17" creationId="{00000000-0000-0000-0000-000000000000}"/>
          </ac:spMkLst>
        </pc:spChg>
      </pc:sldChg>
      <pc:sldChg chg="modSp mod ord">
        <pc:chgData name="Akhil Trivedi" userId="47b75818-f9d9-41ee-8534-81d3eb987fa8" providerId="ADAL" clId="{69960B26-F8B3-4958-AB4F-114E79014380}" dt="2022-11-11T14:09:56.789" v="306"/>
        <pc:sldMkLst>
          <pc:docMk/>
          <pc:sldMk cId="838585907" sldId="272"/>
        </pc:sldMkLst>
        <pc:spChg chg="mod">
          <ac:chgData name="Akhil Trivedi" userId="47b75818-f9d9-41ee-8534-81d3eb987fa8" providerId="ADAL" clId="{69960B26-F8B3-4958-AB4F-114E79014380}" dt="2022-11-11T13:50:00.460" v="41" actId="20577"/>
          <ac:spMkLst>
            <pc:docMk/>
            <pc:sldMk cId="838585907" sldId="272"/>
            <ac:spMk id="16" creationId="{00000000-0000-0000-0000-000000000000}"/>
          </ac:spMkLst>
        </pc:spChg>
      </pc:sldChg>
      <pc:sldChg chg="modSp mod ord">
        <pc:chgData name="Akhil Trivedi" userId="47b75818-f9d9-41ee-8534-81d3eb987fa8" providerId="ADAL" clId="{69960B26-F8B3-4958-AB4F-114E79014380}" dt="2022-11-11T14:10:30.456" v="308"/>
        <pc:sldMkLst>
          <pc:docMk/>
          <pc:sldMk cId="652828446" sldId="273"/>
        </pc:sldMkLst>
        <pc:spChg chg="mod">
          <ac:chgData name="Akhil Trivedi" userId="47b75818-f9d9-41ee-8534-81d3eb987fa8" providerId="ADAL" clId="{69960B26-F8B3-4958-AB4F-114E79014380}" dt="2022-11-11T13:50:36.446" v="42" actId="33524"/>
          <ac:spMkLst>
            <pc:docMk/>
            <pc:sldMk cId="652828446" sldId="273"/>
            <ac:spMk id="13" creationId="{00000000-0000-0000-0000-000000000000}"/>
          </ac:spMkLst>
        </pc:spChg>
      </pc:sldChg>
      <pc:sldChg chg="modSp mod ord">
        <pc:chgData name="Akhil Trivedi" userId="47b75818-f9d9-41ee-8534-81d3eb987fa8" providerId="ADAL" clId="{69960B26-F8B3-4958-AB4F-114E79014380}" dt="2022-11-11T14:14:44.747" v="338" actId="6549"/>
        <pc:sldMkLst>
          <pc:docMk/>
          <pc:sldMk cId="70338435" sldId="277"/>
        </pc:sldMkLst>
        <pc:spChg chg="mod">
          <ac:chgData name="Akhil Trivedi" userId="47b75818-f9d9-41ee-8534-81d3eb987fa8" providerId="ADAL" clId="{69960B26-F8B3-4958-AB4F-114E79014380}" dt="2022-11-11T14:14:44.747" v="338" actId="6549"/>
          <ac:spMkLst>
            <pc:docMk/>
            <pc:sldMk cId="70338435" sldId="277"/>
            <ac:spMk id="4" creationId="{00000000-0000-0000-0000-000000000000}"/>
          </ac:spMkLst>
        </pc:spChg>
        <pc:spChg chg="mod">
          <ac:chgData name="Akhil Trivedi" userId="47b75818-f9d9-41ee-8534-81d3eb987fa8" providerId="ADAL" clId="{69960B26-F8B3-4958-AB4F-114E79014380}" dt="2022-11-11T14:14:35.766" v="337" actId="20577"/>
          <ac:spMkLst>
            <pc:docMk/>
            <pc:sldMk cId="70338435" sldId="277"/>
            <ac:spMk id="5" creationId="{00000000-0000-0000-0000-000000000000}"/>
          </ac:spMkLst>
        </pc:spChg>
      </pc:sldChg>
      <pc:sldChg chg="modSp mod">
        <pc:chgData name="Akhil Trivedi" userId="47b75818-f9d9-41ee-8534-81d3eb987fa8" providerId="ADAL" clId="{69960B26-F8B3-4958-AB4F-114E79014380}" dt="2022-11-11T13:53:45.223" v="64" actId="20577"/>
        <pc:sldMkLst>
          <pc:docMk/>
          <pc:sldMk cId="2169051217" sldId="278"/>
        </pc:sldMkLst>
        <pc:spChg chg="mod">
          <ac:chgData name="Akhil Trivedi" userId="47b75818-f9d9-41ee-8534-81d3eb987fa8" providerId="ADAL" clId="{69960B26-F8B3-4958-AB4F-114E79014380}" dt="2022-11-11T13:53:45.223" v="64" actId="20577"/>
          <ac:spMkLst>
            <pc:docMk/>
            <pc:sldMk cId="2169051217" sldId="278"/>
            <ac:spMk id="7" creationId="{00000000-0000-0000-0000-000000000000}"/>
          </ac:spMkLst>
        </pc:spChg>
        <pc:spChg chg="mod">
          <ac:chgData name="Akhil Trivedi" userId="47b75818-f9d9-41ee-8534-81d3eb987fa8" providerId="ADAL" clId="{69960B26-F8B3-4958-AB4F-114E79014380}" dt="2022-11-11T13:52:49.428" v="56" actId="20577"/>
          <ac:spMkLst>
            <pc:docMk/>
            <pc:sldMk cId="2169051217" sldId="278"/>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924EA-F4E5-42D8-8C10-A0C8A2302F2B}"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n-IN"/>
        </a:p>
      </dgm:t>
    </dgm:pt>
    <dgm:pt modelId="{778974C0-D23E-473A-8365-44176CF0EFC6}">
      <dgm:prSet phldrT="[Text]"/>
      <dgm:spPr>
        <a:solidFill>
          <a:srgbClr val="FAA833"/>
        </a:solidFill>
      </dgm:spPr>
      <dgm:t>
        <a:bodyPr/>
        <a:lstStyle/>
        <a:p>
          <a:r>
            <a:rPr lang="en-IN" b="1" i="0" dirty="0"/>
            <a:t>Receiving/creating sales orders</a:t>
          </a:r>
          <a:endParaRPr lang="en-IN" dirty="0"/>
        </a:p>
      </dgm:t>
    </dgm:pt>
    <dgm:pt modelId="{9F56089B-0385-42F6-93EE-6B5682C15ADE}" type="parTrans" cxnId="{A5D956DB-8BC8-44F1-B7FB-98BC3C1876B8}">
      <dgm:prSet/>
      <dgm:spPr/>
      <dgm:t>
        <a:bodyPr/>
        <a:lstStyle/>
        <a:p>
          <a:endParaRPr lang="en-IN"/>
        </a:p>
      </dgm:t>
    </dgm:pt>
    <dgm:pt modelId="{DE78268E-30CE-4992-8C24-EA2CEA30BF44}" type="sibTrans" cxnId="{A5D956DB-8BC8-44F1-B7FB-98BC3C1876B8}">
      <dgm:prSet/>
      <dgm:spPr/>
      <dgm:t>
        <a:bodyPr/>
        <a:lstStyle/>
        <a:p>
          <a:endParaRPr lang="en-IN"/>
        </a:p>
      </dgm:t>
    </dgm:pt>
    <dgm:pt modelId="{31DE619C-771D-42F6-9C27-DF149FD274C7}">
      <dgm:prSet phldrT="[Text]"/>
      <dgm:spPr>
        <a:solidFill>
          <a:srgbClr val="0A3A5E"/>
        </a:solidFill>
      </dgm:spPr>
      <dgm:t>
        <a:bodyPr/>
        <a:lstStyle/>
        <a:p>
          <a:r>
            <a:rPr lang="en-IN" b="1" i="0" dirty="0"/>
            <a:t>Picking &amp; Packing</a:t>
          </a:r>
          <a:endParaRPr lang="en-IN" dirty="0"/>
        </a:p>
      </dgm:t>
    </dgm:pt>
    <dgm:pt modelId="{DB86B553-2E48-46DC-BCEC-ECED92E35C19}" type="parTrans" cxnId="{D42C9E12-1174-4E91-B277-49EFB23DA10C}">
      <dgm:prSet/>
      <dgm:spPr/>
      <dgm:t>
        <a:bodyPr/>
        <a:lstStyle/>
        <a:p>
          <a:endParaRPr lang="en-IN"/>
        </a:p>
      </dgm:t>
    </dgm:pt>
    <dgm:pt modelId="{016F3E99-08B6-490A-99D7-277D927161D5}" type="sibTrans" cxnId="{D42C9E12-1174-4E91-B277-49EFB23DA10C}">
      <dgm:prSet/>
      <dgm:spPr/>
      <dgm:t>
        <a:bodyPr/>
        <a:lstStyle/>
        <a:p>
          <a:endParaRPr lang="en-IN"/>
        </a:p>
      </dgm:t>
    </dgm:pt>
    <dgm:pt modelId="{5F21403B-1D6C-4435-9BF5-A39603E43330}">
      <dgm:prSet phldrT="[Text]"/>
      <dgm:spPr>
        <a:solidFill>
          <a:srgbClr val="FAA833"/>
        </a:solidFill>
      </dgm:spPr>
      <dgm:t>
        <a:bodyPr/>
        <a:lstStyle/>
        <a:p>
          <a:r>
            <a:rPr lang="en-IN" b="1" i="0" dirty="0"/>
            <a:t>Shipping</a:t>
          </a:r>
          <a:endParaRPr lang="en-IN" dirty="0"/>
        </a:p>
      </dgm:t>
    </dgm:pt>
    <dgm:pt modelId="{71EA7350-5C0A-415A-A81A-94D89FF4061F}" type="parTrans" cxnId="{FDFBE870-5418-43BF-A977-C1A9E63CB237}">
      <dgm:prSet/>
      <dgm:spPr/>
      <dgm:t>
        <a:bodyPr/>
        <a:lstStyle/>
        <a:p>
          <a:endParaRPr lang="en-IN"/>
        </a:p>
      </dgm:t>
    </dgm:pt>
    <dgm:pt modelId="{E06ABEE7-5760-4EB1-9915-ACB9ADE50B34}" type="sibTrans" cxnId="{FDFBE870-5418-43BF-A977-C1A9E63CB237}">
      <dgm:prSet/>
      <dgm:spPr/>
      <dgm:t>
        <a:bodyPr/>
        <a:lstStyle/>
        <a:p>
          <a:endParaRPr lang="en-IN"/>
        </a:p>
      </dgm:t>
    </dgm:pt>
    <dgm:pt modelId="{307825D7-DC54-41AE-A183-9503879A51DF}">
      <dgm:prSet phldrT="[Text]"/>
      <dgm:spPr>
        <a:solidFill>
          <a:srgbClr val="0A3A5E"/>
        </a:solidFill>
      </dgm:spPr>
      <dgm:t>
        <a:bodyPr/>
        <a:lstStyle/>
        <a:p>
          <a:r>
            <a:rPr lang="en-IN" b="1" i="0" dirty="0"/>
            <a:t>Returns</a:t>
          </a:r>
          <a:endParaRPr lang="en-IN" dirty="0"/>
        </a:p>
      </dgm:t>
    </dgm:pt>
    <dgm:pt modelId="{5876E919-1F5E-414B-8CC3-29C3FA016CB2}" type="parTrans" cxnId="{D849C06A-257E-4CDC-8F67-A02C802B0B1E}">
      <dgm:prSet/>
      <dgm:spPr/>
      <dgm:t>
        <a:bodyPr/>
        <a:lstStyle/>
        <a:p>
          <a:endParaRPr lang="en-IN"/>
        </a:p>
      </dgm:t>
    </dgm:pt>
    <dgm:pt modelId="{0F9AC782-3CFB-450D-A18C-32F66C46C920}" type="sibTrans" cxnId="{D849C06A-257E-4CDC-8F67-A02C802B0B1E}">
      <dgm:prSet/>
      <dgm:spPr/>
      <dgm:t>
        <a:bodyPr/>
        <a:lstStyle/>
        <a:p>
          <a:endParaRPr lang="en-IN"/>
        </a:p>
      </dgm:t>
    </dgm:pt>
    <dgm:pt modelId="{BE1F6E17-96C5-497D-AFD5-8A7DC57DB1AF}">
      <dgm:prSet phldrT="[Text]"/>
      <dgm:spPr>
        <a:solidFill>
          <a:srgbClr val="FAA833"/>
        </a:solidFill>
      </dgm:spPr>
      <dgm:t>
        <a:bodyPr/>
        <a:lstStyle/>
        <a:p>
          <a:r>
            <a:rPr lang="en-IN" b="1" i="0" dirty="0"/>
            <a:t>Invoicing</a:t>
          </a:r>
          <a:endParaRPr lang="en-IN" dirty="0"/>
        </a:p>
      </dgm:t>
    </dgm:pt>
    <dgm:pt modelId="{07F11C8C-4C7D-4DBF-B2BD-D875937C8D91}" type="parTrans" cxnId="{99E85A9C-9CF4-4377-9CE7-34ABA406C787}">
      <dgm:prSet/>
      <dgm:spPr/>
      <dgm:t>
        <a:bodyPr/>
        <a:lstStyle/>
        <a:p>
          <a:endParaRPr lang="en-IN"/>
        </a:p>
      </dgm:t>
    </dgm:pt>
    <dgm:pt modelId="{A10A4D1B-A5A5-4AF2-BD1B-5C0317CC79A0}" type="sibTrans" cxnId="{99E85A9C-9CF4-4377-9CE7-34ABA406C787}">
      <dgm:prSet/>
      <dgm:spPr/>
      <dgm:t>
        <a:bodyPr/>
        <a:lstStyle/>
        <a:p>
          <a:endParaRPr lang="en-IN"/>
        </a:p>
      </dgm:t>
    </dgm:pt>
    <dgm:pt modelId="{AAD7CE2B-D363-47BD-AD6E-01C5AB4AE51C}">
      <dgm:prSet phldrT="[Text]"/>
      <dgm:spPr>
        <a:solidFill>
          <a:srgbClr val="0A3A5E"/>
        </a:solidFill>
      </dgm:spPr>
      <dgm:t>
        <a:bodyPr/>
        <a:lstStyle/>
        <a:p>
          <a:r>
            <a:rPr lang="en-US" b="1" i="0"/>
            <a:t>Product Tracking (Real time tracking)</a:t>
          </a:r>
          <a:endParaRPr lang="en-IN" dirty="0"/>
        </a:p>
      </dgm:t>
    </dgm:pt>
    <dgm:pt modelId="{9CB55ABF-D0E9-44AA-956F-16345B9534F8}" type="parTrans" cxnId="{7D483D59-0B97-49CE-AC0A-25693A659149}">
      <dgm:prSet/>
      <dgm:spPr/>
      <dgm:t>
        <a:bodyPr/>
        <a:lstStyle/>
        <a:p>
          <a:endParaRPr lang="en-IN"/>
        </a:p>
      </dgm:t>
    </dgm:pt>
    <dgm:pt modelId="{A35037B5-F2C8-4F78-A722-7C311DB77676}" type="sibTrans" cxnId="{7D483D59-0B97-49CE-AC0A-25693A659149}">
      <dgm:prSet/>
      <dgm:spPr/>
      <dgm:t>
        <a:bodyPr/>
        <a:lstStyle/>
        <a:p>
          <a:endParaRPr lang="en-IN"/>
        </a:p>
      </dgm:t>
    </dgm:pt>
    <dgm:pt modelId="{FA1741A0-D1B0-480A-BD16-586E427DD6E1}" type="pres">
      <dgm:prSet presAssocID="{98C924EA-F4E5-42D8-8C10-A0C8A2302F2B}" presName="cycle" presStyleCnt="0">
        <dgm:presLayoutVars>
          <dgm:dir/>
          <dgm:resizeHandles val="exact"/>
        </dgm:presLayoutVars>
      </dgm:prSet>
      <dgm:spPr/>
    </dgm:pt>
    <dgm:pt modelId="{BD48E6A3-9442-45EA-A989-EA07DB64B698}" type="pres">
      <dgm:prSet presAssocID="{778974C0-D23E-473A-8365-44176CF0EFC6}" presName="node" presStyleLbl="node1" presStyleIdx="0" presStyleCnt="6">
        <dgm:presLayoutVars>
          <dgm:bulletEnabled val="1"/>
        </dgm:presLayoutVars>
      </dgm:prSet>
      <dgm:spPr/>
    </dgm:pt>
    <dgm:pt modelId="{1916A5FE-8F3D-47EB-9F82-E4E5AB40B4AB}" type="pres">
      <dgm:prSet presAssocID="{DE78268E-30CE-4992-8C24-EA2CEA30BF44}" presName="sibTrans" presStyleLbl="sibTrans2D1" presStyleIdx="0" presStyleCnt="6"/>
      <dgm:spPr/>
    </dgm:pt>
    <dgm:pt modelId="{F1EAE55F-8BAD-46C1-B832-89F0C18B1B8E}" type="pres">
      <dgm:prSet presAssocID="{DE78268E-30CE-4992-8C24-EA2CEA30BF44}" presName="connectorText" presStyleLbl="sibTrans2D1" presStyleIdx="0" presStyleCnt="6"/>
      <dgm:spPr/>
    </dgm:pt>
    <dgm:pt modelId="{CF008527-DD8B-4DE8-BC6D-1F2FAB315C64}" type="pres">
      <dgm:prSet presAssocID="{31DE619C-771D-42F6-9C27-DF149FD274C7}" presName="node" presStyleLbl="node1" presStyleIdx="1" presStyleCnt="6">
        <dgm:presLayoutVars>
          <dgm:bulletEnabled val="1"/>
        </dgm:presLayoutVars>
      </dgm:prSet>
      <dgm:spPr/>
    </dgm:pt>
    <dgm:pt modelId="{6158F796-4666-489E-8CAA-01B3F56F2AB3}" type="pres">
      <dgm:prSet presAssocID="{016F3E99-08B6-490A-99D7-277D927161D5}" presName="sibTrans" presStyleLbl="sibTrans2D1" presStyleIdx="1" presStyleCnt="6"/>
      <dgm:spPr/>
    </dgm:pt>
    <dgm:pt modelId="{B8300B25-87D3-45E9-903D-DDD4DDB8C3CB}" type="pres">
      <dgm:prSet presAssocID="{016F3E99-08B6-490A-99D7-277D927161D5}" presName="connectorText" presStyleLbl="sibTrans2D1" presStyleIdx="1" presStyleCnt="6"/>
      <dgm:spPr/>
    </dgm:pt>
    <dgm:pt modelId="{2E2EBC48-20E7-41AF-AA3C-C345EE500BC1}" type="pres">
      <dgm:prSet presAssocID="{5F21403B-1D6C-4435-9BF5-A39603E43330}" presName="node" presStyleLbl="node1" presStyleIdx="2" presStyleCnt="6">
        <dgm:presLayoutVars>
          <dgm:bulletEnabled val="1"/>
        </dgm:presLayoutVars>
      </dgm:prSet>
      <dgm:spPr/>
    </dgm:pt>
    <dgm:pt modelId="{2872CFC6-41DE-480B-91A5-8CBCDAC01148}" type="pres">
      <dgm:prSet presAssocID="{E06ABEE7-5760-4EB1-9915-ACB9ADE50B34}" presName="sibTrans" presStyleLbl="sibTrans2D1" presStyleIdx="2" presStyleCnt="6"/>
      <dgm:spPr/>
    </dgm:pt>
    <dgm:pt modelId="{4A5A5D89-3C38-44D3-92A2-ADEB2911C6F1}" type="pres">
      <dgm:prSet presAssocID="{E06ABEE7-5760-4EB1-9915-ACB9ADE50B34}" presName="connectorText" presStyleLbl="sibTrans2D1" presStyleIdx="2" presStyleCnt="6"/>
      <dgm:spPr/>
    </dgm:pt>
    <dgm:pt modelId="{F0DF464D-C9D6-4AAF-ACF9-DBC6A867D315}" type="pres">
      <dgm:prSet presAssocID="{307825D7-DC54-41AE-A183-9503879A51DF}" presName="node" presStyleLbl="node1" presStyleIdx="3" presStyleCnt="6">
        <dgm:presLayoutVars>
          <dgm:bulletEnabled val="1"/>
        </dgm:presLayoutVars>
      </dgm:prSet>
      <dgm:spPr/>
    </dgm:pt>
    <dgm:pt modelId="{82AF28B0-B157-435F-B65E-794D189985EC}" type="pres">
      <dgm:prSet presAssocID="{0F9AC782-3CFB-450D-A18C-32F66C46C920}" presName="sibTrans" presStyleLbl="sibTrans2D1" presStyleIdx="3" presStyleCnt="6"/>
      <dgm:spPr/>
    </dgm:pt>
    <dgm:pt modelId="{79841C97-E98E-42E9-BBCA-35AB85E8507B}" type="pres">
      <dgm:prSet presAssocID="{0F9AC782-3CFB-450D-A18C-32F66C46C920}" presName="connectorText" presStyleLbl="sibTrans2D1" presStyleIdx="3" presStyleCnt="6"/>
      <dgm:spPr/>
    </dgm:pt>
    <dgm:pt modelId="{828AB64E-E09B-46E0-A009-E1CFE18D464C}" type="pres">
      <dgm:prSet presAssocID="{BE1F6E17-96C5-497D-AFD5-8A7DC57DB1AF}" presName="node" presStyleLbl="node1" presStyleIdx="4" presStyleCnt="6">
        <dgm:presLayoutVars>
          <dgm:bulletEnabled val="1"/>
        </dgm:presLayoutVars>
      </dgm:prSet>
      <dgm:spPr/>
    </dgm:pt>
    <dgm:pt modelId="{2CF34EB1-B1FE-412B-93F7-9B3241CC8F8C}" type="pres">
      <dgm:prSet presAssocID="{A10A4D1B-A5A5-4AF2-BD1B-5C0317CC79A0}" presName="sibTrans" presStyleLbl="sibTrans2D1" presStyleIdx="4" presStyleCnt="6"/>
      <dgm:spPr/>
    </dgm:pt>
    <dgm:pt modelId="{51EE9F45-576E-4B8F-AEBD-855EC137458D}" type="pres">
      <dgm:prSet presAssocID="{A10A4D1B-A5A5-4AF2-BD1B-5C0317CC79A0}" presName="connectorText" presStyleLbl="sibTrans2D1" presStyleIdx="4" presStyleCnt="6"/>
      <dgm:spPr/>
    </dgm:pt>
    <dgm:pt modelId="{33E73CF3-4727-4CBA-AEBF-DBAF8A2B4CB7}" type="pres">
      <dgm:prSet presAssocID="{AAD7CE2B-D363-47BD-AD6E-01C5AB4AE51C}" presName="node" presStyleLbl="node1" presStyleIdx="5" presStyleCnt="6">
        <dgm:presLayoutVars>
          <dgm:bulletEnabled val="1"/>
        </dgm:presLayoutVars>
      </dgm:prSet>
      <dgm:spPr/>
    </dgm:pt>
    <dgm:pt modelId="{B82B04F8-2BF5-4FB3-AA9F-AF229AD6243F}" type="pres">
      <dgm:prSet presAssocID="{A35037B5-F2C8-4F78-A722-7C311DB77676}" presName="sibTrans" presStyleLbl="sibTrans2D1" presStyleIdx="5" presStyleCnt="6"/>
      <dgm:spPr/>
    </dgm:pt>
    <dgm:pt modelId="{7648E968-57A5-4576-9067-BEC65C0E5CBD}" type="pres">
      <dgm:prSet presAssocID="{A35037B5-F2C8-4F78-A722-7C311DB77676}" presName="connectorText" presStyleLbl="sibTrans2D1" presStyleIdx="5" presStyleCnt="6"/>
      <dgm:spPr/>
    </dgm:pt>
  </dgm:ptLst>
  <dgm:cxnLst>
    <dgm:cxn modelId="{18FE8506-A729-4FD1-8460-D68EAE710417}" type="presOf" srcId="{A35037B5-F2C8-4F78-A722-7C311DB77676}" destId="{B82B04F8-2BF5-4FB3-AA9F-AF229AD6243F}" srcOrd="0" destOrd="0" presId="urn:microsoft.com/office/officeart/2005/8/layout/cycle2"/>
    <dgm:cxn modelId="{D42C9E12-1174-4E91-B277-49EFB23DA10C}" srcId="{98C924EA-F4E5-42D8-8C10-A0C8A2302F2B}" destId="{31DE619C-771D-42F6-9C27-DF149FD274C7}" srcOrd="1" destOrd="0" parTransId="{DB86B553-2E48-46DC-BCEC-ECED92E35C19}" sibTransId="{016F3E99-08B6-490A-99D7-277D927161D5}"/>
    <dgm:cxn modelId="{72869C21-2BEE-4BC9-9738-2474DBE3D9D5}" type="presOf" srcId="{A10A4D1B-A5A5-4AF2-BD1B-5C0317CC79A0}" destId="{2CF34EB1-B1FE-412B-93F7-9B3241CC8F8C}" srcOrd="0" destOrd="0" presId="urn:microsoft.com/office/officeart/2005/8/layout/cycle2"/>
    <dgm:cxn modelId="{24DF9123-131B-45FD-BD8E-017E2A0466D8}" type="presOf" srcId="{31DE619C-771D-42F6-9C27-DF149FD274C7}" destId="{CF008527-DD8B-4DE8-BC6D-1F2FAB315C64}" srcOrd="0" destOrd="0" presId="urn:microsoft.com/office/officeart/2005/8/layout/cycle2"/>
    <dgm:cxn modelId="{588BD927-7E1B-4ACE-AC05-6157C5DEB640}" type="presOf" srcId="{307825D7-DC54-41AE-A183-9503879A51DF}" destId="{F0DF464D-C9D6-4AAF-ACF9-DBC6A867D315}" srcOrd="0" destOrd="0" presId="urn:microsoft.com/office/officeart/2005/8/layout/cycle2"/>
    <dgm:cxn modelId="{888A3640-AF2C-46B7-855A-B992A3DB10E0}" type="presOf" srcId="{5F21403B-1D6C-4435-9BF5-A39603E43330}" destId="{2E2EBC48-20E7-41AF-AA3C-C345EE500BC1}" srcOrd="0" destOrd="0" presId="urn:microsoft.com/office/officeart/2005/8/layout/cycle2"/>
    <dgm:cxn modelId="{BB867E65-4DC1-445E-8906-CF68CFD9D118}" type="presOf" srcId="{BE1F6E17-96C5-497D-AFD5-8A7DC57DB1AF}" destId="{828AB64E-E09B-46E0-A009-E1CFE18D464C}" srcOrd="0" destOrd="0" presId="urn:microsoft.com/office/officeart/2005/8/layout/cycle2"/>
    <dgm:cxn modelId="{D849C06A-257E-4CDC-8F67-A02C802B0B1E}" srcId="{98C924EA-F4E5-42D8-8C10-A0C8A2302F2B}" destId="{307825D7-DC54-41AE-A183-9503879A51DF}" srcOrd="3" destOrd="0" parTransId="{5876E919-1F5E-414B-8CC3-29C3FA016CB2}" sibTransId="{0F9AC782-3CFB-450D-A18C-32F66C46C920}"/>
    <dgm:cxn modelId="{FDFBE870-5418-43BF-A977-C1A9E63CB237}" srcId="{98C924EA-F4E5-42D8-8C10-A0C8A2302F2B}" destId="{5F21403B-1D6C-4435-9BF5-A39603E43330}" srcOrd="2" destOrd="0" parTransId="{71EA7350-5C0A-415A-A81A-94D89FF4061F}" sibTransId="{E06ABEE7-5760-4EB1-9915-ACB9ADE50B34}"/>
    <dgm:cxn modelId="{9F1D0B74-FD21-487D-A86F-7FB2AB6425C0}" type="presOf" srcId="{0F9AC782-3CFB-450D-A18C-32F66C46C920}" destId="{79841C97-E98E-42E9-BBCA-35AB85E8507B}" srcOrd="1" destOrd="0" presId="urn:microsoft.com/office/officeart/2005/8/layout/cycle2"/>
    <dgm:cxn modelId="{7D483D59-0B97-49CE-AC0A-25693A659149}" srcId="{98C924EA-F4E5-42D8-8C10-A0C8A2302F2B}" destId="{AAD7CE2B-D363-47BD-AD6E-01C5AB4AE51C}" srcOrd="5" destOrd="0" parTransId="{9CB55ABF-D0E9-44AA-956F-16345B9534F8}" sibTransId="{A35037B5-F2C8-4F78-A722-7C311DB77676}"/>
    <dgm:cxn modelId="{E2B8CD79-2C66-4B9F-80BE-1CB56B74812A}" type="presOf" srcId="{A35037B5-F2C8-4F78-A722-7C311DB77676}" destId="{7648E968-57A5-4576-9067-BEC65C0E5CBD}" srcOrd="1" destOrd="0" presId="urn:microsoft.com/office/officeart/2005/8/layout/cycle2"/>
    <dgm:cxn modelId="{1F99227C-F7F5-4CD6-ACA9-B319F4B64BC7}" type="presOf" srcId="{AAD7CE2B-D363-47BD-AD6E-01C5AB4AE51C}" destId="{33E73CF3-4727-4CBA-AEBF-DBAF8A2B4CB7}" srcOrd="0" destOrd="0" presId="urn:microsoft.com/office/officeart/2005/8/layout/cycle2"/>
    <dgm:cxn modelId="{747DD488-DF80-4815-965D-2733481BF868}" type="presOf" srcId="{A10A4D1B-A5A5-4AF2-BD1B-5C0317CC79A0}" destId="{51EE9F45-576E-4B8F-AEBD-855EC137458D}" srcOrd="1" destOrd="0" presId="urn:microsoft.com/office/officeart/2005/8/layout/cycle2"/>
    <dgm:cxn modelId="{1B4C5D91-118A-4E01-A29D-D879C595D0B4}" type="presOf" srcId="{016F3E99-08B6-490A-99D7-277D927161D5}" destId="{B8300B25-87D3-45E9-903D-DDD4DDB8C3CB}" srcOrd="1" destOrd="0" presId="urn:microsoft.com/office/officeart/2005/8/layout/cycle2"/>
    <dgm:cxn modelId="{B15B1996-98BA-42DC-BEBA-0FC7592D1280}" type="presOf" srcId="{0F9AC782-3CFB-450D-A18C-32F66C46C920}" destId="{82AF28B0-B157-435F-B65E-794D189985EC}" srcOrd="0" destOrd="0" presId="urn:microsoft.com/office/officeart/2005/8/layout/cycle2"/>
    <dgm:cxn modelId="{F19C9E98-69D3-48E7-A1AA-FCCEA40CAD47}" type="presOf" srcId="{E06ABEE7-5760-4EB1-9915-ACB9ADE50B34}" destId="{2872CFC6-41DE-480B-91A5-8CBCDAC01148}" srcOrd="0" destOrd="0" presId="urn:microsoft.com/office/officeart/2005/8/layout/cycle2"/>
    <dgm:cxn modelId="{AE5C079C-307D-4148-BB15-059C54AE6080}" type="presOf" srcId="{E06ABEE7-5760-4EB1-9915-ACB9ADE50B34}" destId="{4A5A5D89-3C38-44D3-92A2-ADEB2911C6F1}" srcOrd="1" destOrd="0" presId="urn:microsoft.com/office/officeart/2005/8/layout/cycle2"/>
    <dgm:cxn modelId="{99E85A9C-9CF4-4377-9CE7-34ABA406C787}" srcId="{98C924EA-F4E5-42D8-8C10-A0C8A2302F2B}" destId="{BE1F6E17-96C5-497D-AFD5-8A7DC57DB1AF}" srcOrd="4" destOrd="0" parTransId="{07F11C8C-4C7D-4DBF-B2BD-D875937C8D91}" sibTransId="{A10A4D1B-A5A5-4AF2-BD1B-5C0317CC79A0}"/>
    <dgm:cxn modelId="{99CE1AAF-146F-4CB9-B8E7-F09FD113F68A}" type="presOf" srcId="{DE78268E-30CE-4992-8C24-EA2CEA30BF44}" destId="{1916A5FE-8F3D-47EB-9F82-E4E5AB40B4AB}" srcOrd="0" destOrd="0" presId="urn:microsoft.com/office/officeart/2005/8/layout/cycle2"/>
    <dgm:cxn modelId="{6C7F5FB4-38E5-4B6E-8DBA-5A9E27E59180}" type="presOf" srcId="{016F3E99-08B6-490A-99D7-277D927161D5}" destId="{6158F796-4666-489E-8CAA-01B3F56F2AB3}" srcOrd="0" destOrd="0" presId="urn:microsoft.com/office/officeart/2005/8/layout/cycle2"/>
    <dgm:cxn modelId="{BC1709C3-F9A5-4028-8A8E-D53CFE3B3682}" type="presOf" srcId="{DE78268E-30CE-4992-8C24-EA2CEA30BF44}" destId="{F1EAE55F-8BAD-46C1-B832-89F0C18B1B8E}" srcOrd="1" destOrd="0" presId="urn:microsoft.com/office/officeart/2005/8/layout/cycle2"/>
    <dgm:cxn modelId="{A5D956DB-8BC8-44F1-B7FB-98BC3C1876B8}" srcId="{98C924EA-F4E5-42D8-8C10-A0C8A2302F2B}" destId="{778974C0-D23E-473A-8365-44176CF0EFC6}" srcOrd="0" destOrd="0" parTransId="{9F56089B-0385-42F6-93EE-6B5682C15ADE}" sibTransId="{DE78268E-30CE-4992-8C24-EA2CEA30BF44}"/>
    <dgm:cxn modelId="{5122D5E0-1F4E-41CE-89A6-CDB12F52A0A5}" type="presOf" srcId="{778974C0-D23E-473A-8365-44176CF0EFC6}" destId="{BD48E6A3-9442-45EA-A989-EA07DB64B698}" srcOrd="0" destOrd="0" presId="urn:microsoft.com/office/officeart/2005/8/layout/cycle2"/>
    <dgm:cxn modelId="{00C9E1E2-744C-441E-AD3D-951C902EC641}" type="presOf" srcId="{98C924EA-F4E5-42D8-8C10-A0C8A2302F2B}" destId="{FA1741A0-D1B0-480A-BD16-586E427DD6E1}" srcOrd="0" destOrd="0" presId="urn:microsoft.com/office/officeart/2005/8/layout/cycle2"/>
    <dgm:cxn modelId="{154A1902-C4A6-4571-8F5A-B7B8CDA4B894}" type="presParOf" srcId="{FA1741A0-D1B0-480A-BD16-586E427DD6E1}" destId="{BD48E6A3-9442-45EA-A989-EA07DB64B698}" srcOrd="0" destOrd="0" presId="urn:microsoft.com/office/officeart/2005/8/layout/cycle2"/>
    <dgm:cxn modelId="{C56441C8-B41D-4376-99FB-F0A9D06AF4F1}" type="presParOf" srcId="{FA1741A0-D1B0-480A-BD16-586E427DD6E1}" destId="{1916A5FE-8F3D-47EB-9F82-E4E5AB40B4AB}" srcOrd="1" destOrd="0" presId="urn:microsoft.com/office/officeart/2005/8/layout/cycle2"/>
    <dgm:cxn modelId="{2836C434-D49C-423B-A841-0B00EC6944FC}" type="presParOf" srcId="{1916A5FE-8F3D-47EB-9F82-E4E5AB40B4AB}" destId="{F1EAE55F-8BAD-46C1-B832-89F0C18B1B8E}" srcOrd="0" destOrd="0" presId="urn:microsoft.com/office/officeart/2005/8/layout/cycle2"/>
    <dgm:cxn modelId="{C9C094E1-0D33-451A-B8EB-356FAE413F8B}" type="presParOf" srcId="{FA1741A0-D1B0-480A-BD16-586E427DD6E1}" destId="{CF008527-DD8B-4DE8-BC6D-1F2FAB315C64}" srcOrd="2" destOrd="0" presId="urn:microsoft.com/office/officeart/2005/8/layout/cycle2"/>
    <dgm:cxn modelId="{D3085AE0-45DF-45A9-BC16-1201C001A301}" type="presParOf" srcId="{FA1741A0-D1B0-480A-BD16-586E427DD6E1}" destId="{6158F796-4666-489E-8CAA-01B3F56F2AB3}" srcOrd="3" destOrd="0" presId="urn:microsoft.com/office/officeart/2005/8/layout/cycle2"/>
    <dgm:cxn modelId="{4BD5DB43-4648-406A-A18F-7C649591177D}" type="presParOf" srcId="{6158F796-4666-489E-8CAA-01B3F56F2AB3}" destId="{B8300B25-87D3-45E9-903D-DDD4DDB8C3CB}" srcOrd="0" destOrd="0" presId="urn:microsoft.com/office/officeart/2005/8/layout/cycle2"/>
    <dgm:cxn modelId="{DB91E643-FF74-473B-9711-372CA88F950C}" type="presParOf" srcId="{FA1741A0-D1B0-480A-BD16-586E427DD6E1}" destId="{2E2EBC48-20E7-41AF-AA3C-C345EE500BC1}" srcOrd="4" destOrd="0" presId="urn:microsoft.com/office/officeart/2005/8/layout/cycle2"/>
    <dgm:cxn modelId="{81544C28-B625-4A73-BF21-2CDCFE4395DD}" type="presParOf" srcId="{FA1741A0-D1B0-480A-BD16-586E427DD6E1}" destId="{2872CFC6-41DE-480B-91A5-8CBCDAC01148}" srcOrd="5" destOrd="0" presId="urn:microsoft.com/office/officeart/2005/8/layout/cycle2"/>
    <dgm:cxn modelId="{E718CBAF-7734-4E7F-AE11-443E8229E144}" type="presParOf" srcId="{2872CFC6-41DE-480B-91A5-8CBCDAC01148}" destId="{4A5A5D89-3C38-44D3-92A2-ADEB2911C6F1}" srcOrd="0" destOrd="0" presId="urn:microsoft.com/office/officeart/2005/8/layout/cycle2"/>
    <dgm:cxn modelId="{A63A14E5-D34E-41D3-BE7D-014F115ACBBE}" type="presParOf" srcId="{FA1741A0-D1B0-480A-BD16-586E427DD6E1}" destId="{F0DF464D-C9D6-4AAF-ACF9-DBC6A867D315}" srcOrd="6" destOrd="0" presId="urn:microsoft.com/office/officeart/2005/8/layout/cycle2"/>
    <dgm:cxn modelId="{75D7A35A-E820-413D-BF87-5D93B3213295}" type="presParOf" srcId="{FA1741A0-D1B0-480A-BD16-586E427DD6E1}" destId="{82AF28B0-B157-435F-B65E-794D189985EC}" srcOrd="7" destOrd="0" presId="urn:microsoft.com/office/officeart/2005/8/layout/cycle2"/>
    <dgm:cxn modelId="{A3A10285-B302-447B-A733-D7C21A0994E9}" type="presParOf" srcId="{82AF28B0-B157-435F-B65E-794D189985EC}" destId="{79841C97-E98E-42E9-BBCA-35AB85E8507B}" srcOrd="0" destOrd="0" presId="urn:microsoft.com/office/officeart/2005/8/layout/cycle2"/>
    <dgm:cxn modelId="{34A87F35-B737-4B79-875B-C35A8095E324}" type="presParOf" srcId="{FA1741A0-D1B0-480A-BD16-586E427DD6E1}" destId="{828AB64E-E09B-46E0-A009-E1CFE18D464C}" srcOrd="8" destOrd="0" presId="urn:microsoft.com/office/officeart/2005/8/layout/cycle2"/>
    <dgm:cxn modelId="{872846D5-2780-448C-ACBA-32232D71A267}" type="presParOf" srcId="{FA1741A0-D1B0-480A-BD16-586E427DD6E1}" destId="{2CF34EB1-B1FE-412B-93F7-9B3241CC8F8C}" srcOrd="9" destOrd="0" presId="urn:microsoft.com/office/officeart/2005/8/layout/cycle2"/>
    <dgm:cxn modelId="{86EF24B8-9390-4A7C-8533-E1FFD0A2E28A}" type="presParOf" srcId="{2CF34EB1-B1FE-412B-93F7-9B3241CC8F8C}" destId="{51EE9F45-576E-4B8F-AEBD-855EC137458D}" srcOrd="0" destOrd="0" presId="urn:microsoft.com/office/officeart/2005/8/layout/cycle2"/>
    <dgm:cxn modelId="{65FCBDCF-DF91-4140-9299-8E18CB6ADFB6}" type="presParOf" srcId="{FA1741A0-D1B0-480A-BD16-586E427DD6E1}" destId="{33E73CF3-4727-4CBA-AEBF-DBAF8A2B4CB7}" srcOrd="10" destOrd="0" presId="urn:microsoft.com/office/officeart/2005/8/layout/cycle2"/>
    <dgm:cxn modelId="{9FD53670-1877-4450-98A8-412F0D5E18F1}" type="presParOf" srcId="{FA1741A0-D1B0-480A-BD16-586E427DD6E1}" destId="{B82B04F8-2BF5-4FB3-AA9F-AF229AD6243F}" srcOrd="11" destOrd="0" presId="urn:microsoft.com/office/officeart/2005/8/layout/cycle2"/>
    <dgm:cxn modelId="{1EA4ABFA-F079-4131-AABF-82F38CAF15D3}" type="presParOf" srcId="{B82B04F8-2BF5-4FB3-AA9F-AF229AD6243F}" destId="{7648E968-57A5-4576-9067-BEC65C0E5CB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8E6A3-9442-45EA-A989-EA07DB64B698}">
      <dsp:nvSpPr>
        <dsp:cNvPr id="0" name=""/>
        <dsp:cNvSpPr/>
      </dsp:nvSpPr>
      <dsp:spPr>
        <a:xfrm>
          <a:off x="3387328" y="632"/>
          <a:ext cx="1353343" cy="1353343"/>
        </a:xfrm>
        <a:prstGeom prst="ellipse">
          <a:avLst/>
        </a:prstGeom>
        <a:solidFill>
          <a:srgbClr val="FAA8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i="0" kern="1200" dirty="0"/>
            <a:t>Receiving/creating sales orders</a:t>
          </a:r>
          <a:endParaRPr lang="en-IN" sz="900" kern="1200" dirty="0"/>
        </a:p>
      </dsp:txBody>
      <dsp:txXfrm>
        <a:off x="3585520" y="198824"/>
        <a:ext cx="956959" cy="956959"/>
      </dsp:txXfrm>
    </dsp:sp>
    <dsp:sp modelId="{1916A5FE-8F3D-47EB-9F82-E4E5AB40B4AB}">
      <dsp:nvSpPr>
        <dsp:cNvPr id="0" name=""/>
        <dsp:cNvSpPr/>
      </dsp:nvSpPr>
      <dsp:spPr>
        <a:xfrm rot="1800000">
          <a:off x="4755226" y="951844"/>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4762455" y="1016217"/>
        <a:ext cx="251792" cy="274051"/>
      </dsp:txXfrm>
    </dsp:sp>
    <dsp:sp modelId="{CF008527-DD8B-4DE8-BC6D-1F2FAB315C64}">
      <dsp:nvSpPr>
        <dsp:cNvPr id="0" name=""/>
        <dsp:cNvSpPr/>
      </dsp:nvSpPr>
      <dsp:spPr>
        <a:xfrm>
          <a:off x="5147117" y="1016646"/>
          <a:ext cx="1353343" cy="1353343"/>
        </a:xfrm>
        <a:prstGeom prst="ellipse">
          <a:avLst/>
        </a:prstGeom>
        <a:solidFill>
          <a:srgbClr val="0A3A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i="0" kern="1200" dirty="0"/>
            <a:t>Picking &amp; Packing</a:t>
          </a:r>
          <a:endParaRPr lang="en-IN" sz="900" kern="1200" dirty="0"/>
        </a:p>
      </dsp:txBody>
      <dsp:txXfrm>
        <a:off x="5345309" y="1214838"/>
        <a:ext cx="956959" cy="956959"/>
      </dsp:txXfrm>
    </dsp:sp>
    <dsp:sp modelId="{6158F796-4666-489E-8CAA-01B3F56F2AB3}">
      <dsp:nvSpPr>
        <dsp:cNvPr id="0" name=""/>
        <dsp:cNvSpPr/>
      </dsp:nvSpPr>
      <dsp:spPr>
        <a:xfrm rot="5400000">
          <a:off x="5643937" y="2470776"/>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5697893" y="2508172"/>
        <a:ext cx="251792" cy="274051"/>
      </dsp:txXfrm>
    </dsp:sp>
    <dsp:sp modelId="{2E2EBC48-20E7-41AF-AA3C-C345EE500BC1}">
      <dsp:nvSpPr>
        <dsp:cNvPr id="0" name=""/>
        <dsp:cNvSpPr/>
      </dsp:nvSpPr>
      <dsp:spPr>
        <a:xfrm>
          <a:off x="5147117" y="3048676"/>
          <a:ext cx="1353343" cy="1353343"/>
        </a:xfrm>
        <a:prstGeom prst="ellipse">
          <a:avLst/>
        </a:prstGeom>
        <a:solidFill>
          <a:srgbClr val="FAA8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i="0" kern="1200" dirty="0"/>
            <a:t>Shipping</a:t>
          </a:r>
          <a:endParaRPr lang="en-IN" sz="900" kern="1200" dirty="0"/>
        </a:p>
      </dsp:txBody>
      <dsp:txXfrm>
        <a:off x="5345309" y="3246868"/>
        <a:ext cx="956959" cy="956959"/>
      </dsp:txXfrm>
    </dsp:sp>
    <dsp:sp modelId="{2872CFC6-41DE-480B-91A5-8CBCDAC01148}">
      <dsp:nvSpPr>
        <dsp:cNvPr id="0" name=""/>
        <dsp:cNvSpPr/>
      </dsp:nvSpPr>
      <dsp:spPr>
        <a:xfrm rot="9000000">
          <a:off x="4772859" y="3999888"/>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rot="10800000">
        <a:off x="4873541" y="4064261"/>
        <a:ext cx="251792" cy="274051"/>
      </dsp:txXfrm>
    </dsp:sp>
    <dsp:sp modelId="{F0DF464D-C9D6-4AAF-ACF9-DBC6A867D315}">
      <dsp:nvSpPr>
        <dsp:cNvPr id="0" name=""/>
        <dsp:cNvSpPr/>
      </dsp:nvSpPr>
      <dsp:spPr>
        <a:xfrm>
          <a:off x="3387328" y="4064691"/>
          <a:ext cx="1353343" cy="1353343"/>
        </a:xfrm>
        <a:prstGeom prst="ellipse">
          <a:avLst/>
        </a:prstGeom>
        <a:solidFill>
          <a:srgbClr val="0A3A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i="0" kern="1200" dirty="0"/>
            <a:t>Returns</a:t>
          </a:r>
          <a:endParaRPr lang="en-IN" sz="900" kern="1200" dirty="0"/>
        </a:p>
      </dsp:txBody>
      <dsp:txXfrm>
        <a:off x="3585520" y="4262883"/>
        <a:ext cx="956959" cy="956959"/>
      </dsp:txXfrm>
    </dsp:sp>
    <dsp:sp modelId="{82AF28B0-B157-435F-B65E-794D189985EC}">
      <dsp:nvSpPr>
        <dsp:cNvPr id="0" name=""/>
        <dsp:cNvSpPr/>
      </dsp:nvSpPr>
      <dsp:spPr>
        <a:xfrm rot="12600000">
          <a:off x="3013070" y="4010069"/>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rot="10800000">
        <a:off x="3113752" y="4128398"/>
        <a:ext cx="251792" cy="274051"/>
      </dsp:txXfrm>
    </dsp:sp>
    <dsp:sp modelId="{828AB64E-E09B-46E0-A009-E1CFE18D464C}">
      <dsp:nvSpPr>
        <dsp:cNvPr id="0" name=""/>
        <dsp:cNvSpPr/>
      </dsp:nvSpPr>
      <dsp:spPr>
        <a:xfrm>
          <a:off x="1627538" y="3048676"/>
          <a:ext cx="1353343" cy="1353343"/>
        </a:xfrm>
        <a:prstGeom prst="ellipse">
          <a:avLst/>
        </a:prstGeom>
        <a:solidFill>
          <a:srgbClr val="FAA8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i="0" kern="1200" dirty="0"/>
            <a:t>Invoicing</a:t>
          </a:r>
          <a:endParaRPr lang="en-IN" sz="900" kern="1200" dirty="0"/>
        </a:p>
      </dsp:txBody>
      <dsp:txXfrm>
        <a:off x="1825730" y="3246868"/>
        <a:ext cx="956959" cy="956959"/>
      </dsp:txXfrm>
    </dsp:sp>
    <dsp:sp modelId="{2CF34EB1-B1FE-412B-93F7-9B3241CC8F8C}">
      <dsp:nvSpPr>
        <dsp:cNvPr id="0" name=""/>
        <dsp:cNvSpPr/>
      </dsp:nvSpPr>
      <dsp:spPr>
        <a:xfrm rot="16200000">
          <a:off x="2124359" y="2491137"/>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178315" y="2636444"/>
        <a:ext cx="251792" cy="274051"/>
      </dsp:txXfrm>
    </dsp:sp>
    <dsp:sp modelId="{33E73CF3-4727-4CBA-AEBF-DBAF8A2B4CB7}">
      <dsp:nvSpPr>
        <dsp:cNvPr id="0" name=""/>
        <dsp:cNvSpPr/>
      </dsp:nvSpPr>
      <dsp:spPr>
        <a:xfrm>
          <a:off x="1627538" y="1016646"/>
          <a:ext cx="1353343" cy="1353343"/>
        </a:xfrm>
        <a:prstGeom prst="ellipse">
          <a:avLst/>
        </a:prstGeom>
        <a:solidFill>
          <a:srgbClr val="0A3A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i="0" kern="1200"/>
            <a:t>Product Tracking (Real time tracking)</a:t>
          </a:r>
          <a:endParaRPr lang="en-IN" sz="900" kern="1200" dirty="0"/>
        </a:p>
      </dsp:txBody>
      <dsp:txXfrm>
        <a:off x="1825730" y="1214838"/>
        <a:ext cx="956959" cy="956959"/>
      </dsp:txXfrm>
    </dsp:sp>
    <dsp:sp modelId="{B82B04F8-2BF5-4FB3-AA9F-AF229AD6243F}">
      <dsp:nvSpPr>
        <dsp:cNvPr id="0" name=""/>
        <dsp:cNvSpPr/>
      </dsp:nvSpPr>
      <dsp:spPr>
        <a:xfrm rot="19800000">
          <a:off x="2995437" y="962024"/>
          <a:ext cx="359703" cy="4567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3002666" y="1080353"/>
        <a:ext cx="251792"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A3A5E"/>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A3A5E"/>
                </a:solidFill>
                <a:latin typeface="Verdana"/>
                <a:cs typeface="Verdana"/>
              </a:defRPr>
            </a:lvl1pPr>
          </a:lstStyle>
          <a:p>
            <a:endParaRPr/>
          </a:p>
        </p:txBody>
      </p:sp>
      <p:sp>
        <p:nvSpPr>
          <p:cNvPr id="3" name="Holder 3"/>
          <p:cNvSpPr>
            <a:spLocks noGrp="1"/>
          </p:cNvSpPr>
          <p:nvPr>
            <p:ph sz="half" idx="2"/>
          </p:nvPr>
        </p:nvSpPr>
        <p:spPr>
          <a:xfrm>
            <a:off x="761301" y="2477490"/>
            <a:ext cx="5329555" cy="3619500"/>
          </a:xfrm>
          <a:prstGeom prst="rect">
            <a:avLst/>
          </a:prstGeom>
        </p:spPr>
        <p:txBody>
          <a:bodyPr wrap="square" lIns="0" tIns="0" rIns="0" bIns="0">
            <a:spAutoFit/>
          </a:bodyPr>
          <a:lstStyle>
            <a:lvl1pPr>
              <a:defRPr sz="1300" b="1" i="0">
                <a:solidFill>
                  <a:schemeClr val="bg1"/>
                </a:solidFill>
                <a:latin typeface="Trebuchet MS"/>
                <a:cs typeface="Trebuchet MS"/>
              </a:defRPr>
            </a:lvl1pPr>
          </a:lstStyle>
          <a:p>
            <a:endParaRPr/>
          </a:p>
        </p:txBody>
      </p:sp>
      <p:sp>
        <p:nvSpPr>
          <p:cNvPr id="4" name="Holder 4"/>
          <p:cNvSpPr>
            <a:spLocks noGrp="1"/>
          </p:cNvSpPr>
          <p:nvPr>
            <p:ph sz="half" idx="3"/>
          </p:nvPr>
        </p:nvSpPr>
        <p:spPr>
          <a:xfrm>
            <a:off x="8208578" y="2148191"/>
            <a:ext cx="3028315" cy="3486150"/>
          </a:xfrm>
          <a:prstGeom prst="rect">
            <a:avLst/>
          </a:prstGeom>
        </p:spPr>
        <p:txBody>
          <a:bodyPr wrap="square" lIns="0" tIns="0" rIns="0" bIns="0">
            <a:spAutoFit/>
          </a:bodyPr>
          <a:lstStyle>
            <a:lvl1pPr>
              <a:defRPr sz="3300" b="1" i="0">
                <a:solidFill>
                  <a:srgbClr val="FAA833"/>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A3A5E"/>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41415" y="578016"/>
            <a:ext cx="9909169" cy="1273175"/>
          </a:xfrm>
          <a:prstGeom prst="rect">
            <a:avLst/>
          </a:prstGeom>
        </p:spPr>
        <p:txBody>
          <a:bodyPr wrap="square" lIns="0" tIns="0" rIns="0" bIns="0">
            <a:spAutoFit/>
          </a:bodyPr>
          <a:lstStyle>
            <a:lvl1pPr>
              <a:defRPr sz="4100" b="1" i="0">
                <a:solidFill>
                  <a:srgbClr val="0A3A5E"/>
                </a:solidFill>
                <a:latin typeface="Verdana"/>
                <a:cs typeface="Verdana"/>
              </a:defRPr>
            </a:lvl1pPr>
          </a:lstStyle>
          <a:p>
            <a:endParaRPr/>
          </a:p>
        </p:txBody>
      </p:sp>
      <p:sp>
        <p:nvSpPr>
          <p:cNvPr id="3" name="Holder 3"/>
          <p:cNvSpPr>
            <a:spLocks noGrp="1"/>
          </p:cNvSpPr>
          <p:nvPr>
            <p:ph type="body" idx="1"/>
          </p:nvPr>
        </p:nvSpPr>
        <p:spPr>
          <a:xfrm>
            <a:off x="915193" y="2586385"/>
            <a:ext cx="10494010" cy="3256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p@tmbsusa.com" TargetMode="External"/><Relationship Id="rId2" Type="http://schemas.openxmlformats.org/officeDocument/2006/relationships/hyperlink" Target="mailto:at@tmbsusa.com" TargetMode="External"/><Relationship Id="rId1" Type="http://schemas.openxmlformats.org/officeDocument/2006/relationships/slideLayout" Target="../slideLayouts/slideLayout2.xml"/><Relationship Id="rId6" Type="http://schemas.openxmlformats.org/officeDocument/2006/relationships/hyperlink" Target="https://ware.onlineedification.com/" TargetMode="External"/><Relationship Id="rId5" Type="http://schemas.openxmlformats.org/officeDocument/2006/relationships/image" Target="../media/image19.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026203" y="1289256"/>
            <a:ext cx="4165600" cy="5569095"/>
          </a:xfrm>
          <a:custGeom>
            <a:avLst/>
            <a:gdLst/>
            <a:ahLst/>
            <a:cxnLst/>
            <a:rect l="l" t="t" r="r" b="b"/>
            <a:pathLst>
              <a:path w="4165600" h="5503545">
                <a:moveTo>
                  <a:pt x="4165486" y="0"/>
                </a:moveTo>
                <a:lnTo>
                  <a:pt x="1116203" y="0"/>
                </a:lnTo>
                <a:lnTo>
                  <a:pt x="113614" y="1736470"/>
                </a:lnTo>
                <a:lnTo>
                  <a:pt x="90364" y="1779539"/>
                </a:lnTo>
                <a:lnTo>
                  <a:pt x="69780" y="1823529"/>
                </a:lnTo>
                <a:lnTo>
                  <a:pt x="51860" y="1868327"/>
                </a:lnTo>
                <a:lnTo>
                  <a:pt x="36597" y="1913818"/>
                </a:lnTo>
                <a:lnTo>
                  <a:pt x="23989" y="1959889"/>
                </a:lnTo>
                <a:lnTo>
                  <a:pt x="14029" y="2006424"/>
                </a:lnTo>
                <a:lnTo>
                  <a:pt x="6714" y="2053310"/>
                </a:lnTo>
                <a:lnTo>
                  <a:pt x="2039" y="2100432"/>
                </a:lnTo>
                <a:lnTo>
                  <a:pt x="0" y="2147676"/>
                </a:lnTo>
                <a:lnTo>
                  <a:pt x="591" y="2194928"/>
                </a:lnTo>
                <a:lnTo>
                  <a:pt x="3808" y="2242073"/>
                </a:lnTo>
                <a:lnTo>
                  <a:pt x="9647" y="2288997"/>
                </a:lnTo>
                <a:lnTo>
                  <a:pt x="18103" y="2335585"/>
                </a:lnTo>
                <a:lnTo>
                  <a:pt x="29172" y="2381724"/>
                </a:lnTo>
                <a:lnTo>
                  <a:pt x="42848" y="2427300"/>
                </a:lnTo>
                <a:lnTo>
                  <a:pt x="59128" y="2472197"/>
                </a:lnTo>
                <a:lnTo>
                  <a:pt x="78007" y="2516301"/>
                </a:lnTo>
                <a:lnTo>
                  <a:pt x="99480" y="2559499"/>
                </a:lnTo>
                <a:lnTo>
                  <a:pt x="123543" y="2601676"/>
                </a:lnTo>
                <a:lnTo>
                  <a:pt x="150190" y="2642717"/>
                </a:lnTo>
                <a:lnTo>
                  <a:pt x="2125369" y="5503193"/>
                </a:lnTo>
                <a:lnTo>
                  <a:pt x="4165486" y="5503193"/>
                </a:lnTo>
                <a:lnTo>
                  <a:pt x="4165486" y="0"/>
                </a:lnTo>
                <a:close/>
              </a:path>
            </a:pathLst>
          </a:custGeom>
          <a:solidFill>
            <a:srgbClr val="FAA833"/>
          </a:solidFill>
        </p:spPr>
        <p:txBody>
          <a:bodyPr wrap="square" lIns="0" tIns="0" rIns="0" bIns="0" rtlCol="0"/>
          <a:lstStyle/>
          <a:p>
            <a:endParaRPr/>
          </a:p>
        </p:txBody>
      </p:sp>
      <p:sp>
        <p:nvSpPr>
          <p:cNvPr id="8" name="object 8"/>
          <p:cNvSpPr/>
          <p:nvPr/>
        </p:nvSpPr>
        <p:spPr>
          <a:xfrm>
            <a:off x="591645" y="4495242"/>
            <a:ext cx="7349490" cy="1185545"/>
          </a:xfrm>
          <a:custGeom>
            <a:avLst/>
            <a:gdLst/>
            <a:ahLst/>
            <a:cxnLst/>
            <a:rect l="l" t="t" r="r" b="b"/>
            <a:pathLst>
              <a:path w="7349490" h="1185545">
                <a:moveTo>
                  <a:pt x="6372364" y="0"/>
                </a:moveTo>
                <a:lnTo>
                  <a:pt x="0" y="0"/>
                </a:lnTo>
                <a:lnTo>
                  <a:pt x="0" y="1185303"/>
                </a:lnTo>
                <a:lnTo>
                  <a:pt x="7348880" y="1185303"/>
                </a:lnTo>
                <a:lnTo>
                  <a:pt x="6841236" y="275488"/>
                </a:lnTo>
                <a:lnTo>
                  <a:pt x="6815810" y="234320"/>
                </a:lnTo>
                <a:lnTo>
                  <a:pt x="6787104" y="195995"/>
                </a:lnTo>
                <a:lnTo>
                  <a:pt x="6755357" y="160654"/>
                </a:lnTo>
                <a:lnTo>
                  <a:pt x="6720808" y="128435"/>
                </a:lnTo>
                <a:lnTo>
                  <a:pt x="6683698" y="99481"/>
                </a:lnTo>
                <a:lnTo>
                  <a:pt x="6644266" y="73931"/>
                </a:lnTo>
                <a:lnTo>
                  <a:pt x="6602753" y="51926"/>
                </a:lnTo>
                <a:lnTo>
                  <a:pt x="6559399" y="33607"/>
                </a:lnTo>
                <a:lnTo>
                  <a:pt x="6514443" y="19115"/>
                </a:lnTo>
                <a:lnTo>
                  <a:pt x="6468125" y="8589"/>
                </a:lnTo>
                <a:lnTo>
                  <a:pt x="6420686" y="2170"/>
                </a:lnTo>
                <a:lnTo>
                  <a:pt x="6372364" y="0"/>
                </a:lnTo>
                <a:close/>
              </a:path>
            </a:pathLst>
          </a:custGeom>
          <a:solidFill>
            <a:srgbClr val="0A3A5E"/>
          </a:solidFill>
        </p:spPr>
        <p:txBody>
          <a:bodyPr wrap="square" lIns="0" tIns="0" rIns="0" bIns="0" rtlCol="0"/>
          <a:lstStyle/>
          <a:p>
            <a:endParaRPr/>
          </a:p>
        </p:txBody>
      </p:sp>
      <p:sp>
        <p:nvSpPr>
          <p:cNvPr id="10" name="object 10"/>
          <p:cNvSpPr txBox="1"/>
          <p:nvPr/>
        </p:nvSpPr>
        <p:spPr>
          <a:xfrm>
            <a:off x="641723" y="2362200"/>
            <a:ext cx="8332416" cy="999120"/>
          </a:xfrm>
          <a:prstGeom prst="rect">
            <a:avLst/>
          </a:prstGeom>
        </p:spPr>
        <p:txBody>
          <a:bodyPr vert="horz" wrap="square" lIns="0" tIns="276225" rIns="0" bIns="0" rtlCol="0">
            <a:spAutoFit/>
          </a:bodyPr>
          <a:lstStyle/>
          <a:p>
            <a:pPr marL="12700" marR="5080">
              <a:lnSpc>
                <a:spcPct val="77900"/>
              </a:lnSpc>
              <a:spcBef>
                <a:spcPts val="2175"/>
              </a:spcBef>
            </a:pPr>
            <a:r>
              <a:rPr lang="en-IN" sz="6000" b="1" spc="-5" dirty="0">
                <a:solidFill>
                  <a:srgbClr val="0A3A5E"/>
                </a:solidFill>
                <a:latin typeface="Verdana"/>
                <a:cs typeface="Verdana"/>
              </a:rPr>
              <a:t>WAREHOUSE</a:t>
            </a:r>
          </a:p>
        </p:txBody>
      </p:sp>
      <p:sp>
        <p:nvSpPr>
          <p:cNvPr id="11" name="object 11"/>
          <p:cNvSpPr txBox="1"/>
          <p:nvPr/>
        </p:nvSpPr>
        <p:spPr>
          <a:xfrm>
            <a:off x="692063" y="3294800"/>
            <a:ext cx="4311015" cy="509114"/>
          </a:xfrm>
          <a:prstGeom prst="rect">
            <a:avLst/>
          </a:prstGeom>
        </p:spPr>
        <p:txBody>
          <a:bodyPr vert="horz" wrap="square" lIns="0" tIns="16510" rIns="0" bIns="0" rtlCol="0">
            <a:spAutoFit/>
          </a:bodyPr>
          <a:lstStyle/>
          <a:p>
            <a:pPr marL="12700">
              <a:lnSpc>
                <a:spcPct val="100000"/>
              </a:lnSpc>
              <a:spcBef>
                <a:spcPts val="130"/>
              </a:spcBef>
            </a:pPr>
            <a:r>
              <a:rPr lang="en-IN" sz="3200" spc="75" dirty="0">
                <a:solidFill>
                  <a:srgbClr val="FAA833"/>
                </a:solidFill>
                <a:latin typeface="Trebuchet MS"/>
                <a:cs typeface="Trebuchet MS"/>
              </a:rPr>
              <a:t>MANAGEMENT SYSTEM</a:t>
            </a:r>
            <a:endParaRPr lang="en-IN" sz="3200" dirty="0">
              <a:latin typeface="Trebuchet MS"/>
              <a:cs typeface="Trebuchet MS"/>
            </a:endParaRPr>
          </a:p>
        </p:txBody>
      </p:sp>
      <p:sp>
        <p:nvSpPr>
          <p:cNvPr id="12" name="object 12"/>
          <p:cNvSpPr txBox="1"/>
          <p:nvPr/>
        </p:nvSpPr>
        <p:spPr>
          <a:xfrm>
            <a:off x="812099" y="4651247"/>
            <a:ext cx="5881370" cy="1070229"/>
          </a:xfrm>
          <a:prstGeom prst="rect">
            <a:avLst/>
          </a:prstGeom>
        </p:spPr>
        <p:txBody>
          <a:bodyPr vert="horz" wrap="square" lIns="0" tIns="11430" rIns="0" bIns="0" rtlCol="0">
            <a:spAutoFit/>
          </a:bodyPr>
          <a:lstStyle/>
          <a:p>
            <a:pPr marL="12700" marR="5080">
              <a:lnSpc>
                <a:spcPct val="102600"/>
              </a:lnSpc>
              <a:spcBef>
                <a:spcPts val="90"/>
              </a:spcBef>
            </a:pPr>
            <a:r>
              <a:rPr lang="en-US" sz="1400" spc="-25" dirty="0" err="1">
                <a:solidFill>
                  <a:srgbClr val="FAA833"/>
                </a:solidFill>
                <a:latin typeface="Trebuchet MS"/>
                <a:cs typeface="Trebuchet MS"/>
              </a:rPr>
              <a:t>Akhil</a:t>
            </a:r>
            <a:r>
              <a:rPr lang="en-US" sz="1400" spc="-25" dirty="0">
                <a:solidFill>
                  <a:srgbClr val="FAA833"/>
                </a:solidFill>
                <a:latin typeface="Trebuchet MS"/>
                <a:cs typeface="Trebuchet MS"/>
              </a:rPr>
              <a:t> Trivedi </a:t>
            </a:r>
          </a:p>
          <a:p>
            <a:pPr marL="12700" marR="5080">
              <a:lnSpc>
                <a:spcPct val="102600"/>
              </a:lnSpc>
              <a:spcBef>
                <a:spcPts val="90"/>
              </a:spcBef>
            </a:pPr>
            <a:r>
              <a:rPr lang="en-US" sz="1300" spc="-25" dirty="0">
                <a:solidFill>
                  <a:srgbClr val="FFFFFF"/>
                </a:solidFill>
                <a:latin typeface="Trebuchet MS"/>
                <a:cs typeface="Trebuchet MS"/>
              </a:rPr>
              <a:t>Director of TMBS group, has been working at CIO level positions for </a:t>
            </a:r>
            <a:r>
              <a:rPr lang="en-US" sz="1300" spc="-25" dirty="0" err="1">
                <a:solidFill>
                  <a:srgbClr val="FFFFFF"/>
                </a:solidFill>
                <a:latin typeface="Trebuchet MS"/>
                <a:cs typeface="Trebuchet MS"/>
              </a:rPr>
              <a:t>Halma</a:t>
            </a:r>
            <a:r>
              <a:rPr lang="en-US" sz="1300" spc="-25" dirty="0">
                <a:solidFill>
                  <a:srgbClr val="FFFFFF"/>
                </a:solidFill>
                <a:latin typeface="Trebuchet MS"/>
                <a:cs typeface="Trebuchet MS"/>
              </a:rPr>
              <a:t> group for 25+ years and has been certified by EC-Council – CEH, (ISC)2 – CISSP, CCSK , ISACA – CISA, MCSE, Cisco – CCNA   </a:t>
            </a:r>
          </a:p>
          <a:p>
            <a:pPr marL="12700" marR="5080">
              <a:lnSpc>
                <a:spcPct val="102600"/>
              </a:lnSpc>
              <a:spcBef>
                <a:spcPts val="90"/>
              </a:spcBef>
            </a:pPr>
            <a:endParaRPr lang="en-US" sz="1300" spc="-25" dirty="0">
              <a:solidFill>
                <a:srgbClr val="FFFFFF"/>
              </a:solidFill>
              <a:latin typeface="Trebuchet MS"/>
              <a:cs typeface="Trebuchet MS"/>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63" y="685801"/>
            <a:ext cx="1334145" cy="669006"/>
          </a:xfrm>
          <a:prstGeom prst="rect">
            <a:avLst/>
          </a:prstGeom>
        </p:spPr>
      </p:pic>
      <p:sp>
        <p:nvSpPr>
          <p:cNvPr id="18" name="Oval 17"/>
          <p:cNvSpPr/>
          <p:nvPr/>
        </p:nvSpPr>
        <p:spPr>
          <a:xfrm>
            <a:off x="613026" y="6079727"/>
            <a:ext cx="398148" cy="398148"/>
          </a:xfrm>
          <a:prstGeom prst="ellipse">
            <a:avLst/>
          </a:prstGeom>
          <a:solidFill>
            <a:srgbClr val="FAA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bject 2"/>
          <p:cNvSpPr txBox="1"/>
          <p:nvPr/>
        </p:nvSpPr>
        <p:spPr>
          <a:xfrm>
            <a:off x="1105098" y="6061353"/>
            <a:ext cx="3723872" cy="323165"/>
          </a:xfrm>
          <a:prstGeom prst="rect">
            <a:avLst/>
          </a:prstGeom>
        </p:spPr>
        <p:txBody>
          <a:bodyPr vert="horz" wrap="square" lIns="0" tIns="76200" rIns="0" bIns="0" rtlCol="0">
            <a:spAutoFit/>
          </a:bodyPr>
          <a:lstStyle/>
          <a:p>
            <a:pPr marL="12700" marR="5080">
              <a:lnSpc>
                <a:spcPct val="100000"/>
              </a:lnSpc>
              <a:spcBef>
                <a:spcPts val="375"/>
              </a:spcBef>
            </a:pPr>
            <a:r>
              <a:rPr lang="en-IN" sz="1600" dirty="0">
                <a:latin typeface="Trebuchet MS" panose="020B0603020202020204" pitchFamily="34" charset="0"/>
              </a:rPr>
              <a:t>www.tmediabusinesssolution.com</a:t>
            </a:r>
            <a:endParaRPr sz="1600" dirty="0">
              <a:latin typeface="Trebuchet MS" panose="020B0603020202020204" pitchFamily="34" charset="0"/>
              <a:cs typeface="Trebuchet MS"/>
            </a:endParaRPr>
          </a:p>
        </p:txBody>
      </p:sp>
      <p:pic>
        <p:nvPicPr>
          <p:cNvPr id="17" name="object 12"/>
          <p:cNvPicPr/>
          <p:nvPr/>
        </p:nvPicPr>
        <p:blipFill>
          <a:blip r:embed="rId3" cstate="print"/>
          <a:stretch>
            <a:fillRect/>
          </a:stretch>
        </p:blipFill>
        <p:spPr>
          <a:xfrm>
            <a:off x="706950" y="6172200"/>
            <a:ext cx="210299" cy="212318"/>
          </a:xfrm>
          <a:prstGeom prst="rect">
            <a:avLst/>
          </a:prstGeom>
        </p:spPr>
      </p:pic>
      <p:sp>
        <p:nvSpPr>
          <p:cNvPr id="14" name="object 11"/>
          <p:cNvSpPr/>
          <p:nvPr/>
        </p:nvSpPr>
        <p:spPr>
          <a:xfrm>
            <a:off x="7862411" y="0"/>
            <a:ext cx="4331970" cy="6858000"/>
          </a:xfrm>
          <a:custGeom>
            <a:avLst/>
            <a:gdLst/>
            <a:ahLst/>
            <a:cxnLst/>
            <a:rect l="l" t="t" r="r" b="b"/>
            <a:pathLst>
              <a:path w="4331970" h="6858000">
                <a:moveTo>
                  <a:pt x="4331886" y="0"/>
                </a:moveTo>
                <a:lnTo>
                  <a:pt x="1082210" y="0"/>
                </a:lnTo>
                <a:lnTo>
                  <a:pt x="137927" y="1635467"/>
                </a:lnTo>
                <a:lnTo>
                  <a:pt x="114195" y="1678938"/>
                </a:lnTo>
                <a:lnTo>
                  <a:pt x="92711" y="1723201"/>
                </a:lnTo>
                <a:lnTo>
                  <a:pt x="73473" y="1768176"/>
                </a:lnTo>
                <a:lnTo>
                  <a:pt x="56477" y="1813783"/>
                </a:lnTo>
                <a:lnTo>
                  <a:pt x="41719" y="1859942"/>
                </a:lnTo>
                <a:lnTo>
                  <a:pt x="29196" y="1906572"/>
                </a:lnTo>
                <a:lnTo>
                  <a:pt x="18906" y="1953593"/>
                </a:lnTo>
                <a:lnTo>
                  <a:pt x="10844" y="2000926"/>
                </a:lnTo>
                <a:lnTo>
                  <a:pt x="5008" y="2048490"/>
                </a:lnTo>
                <a:lnTo>
                  <a:pt x="1394" y="2096205"/>
                </a:lnTo>
                <a:lnTo>
                  <a:pt x="0" y="2143991"/>
                </a:lnTo>
                <a:lnTo>
                  <a:pt x="821" y="2191767"/>
                </a:lnTo>
                <a:lnTo>
                  <a:pt x="3854" y="2239454"/>
                </a:lnTo>
                <a:lnTo>
                  <a:pt x="9098" y="2286972"/>
                </a:lnTo>
                <a:lnTo>
                  <a:pt x="16547" y="2334240"/>
                </a:lnTo>
                <a:lnTo>
                  <a:pt x="26199" y="2381178"/>
                </a:lnTo>
                <a:lnTo>
                  <a:pt x="38050" y="2427707"/>
                </a:lnTo>
                <a:lnTo>
                  <a:pt x="52098" y="2473745"/>
                </a:lnTo>
                <a:lnTo>
                  <a:pt x="68339" y="2519214"/>
                </a:lnTo>
                <a:lnTo>
                  <a:pt x="86770" y="2564032"/>
                </a:lnTo>
                <a:lnTo>
                  <a:pt x="107387" y="2608119"/>
                </a:lnTo>
                <a:lnTo>
                  <a:pt x="130188" y="2651396"/>
                </a:lnTo>
                <a:lnTo>
                  <a:pt x="155168" y="2693783"/>
                </a:lnTo>
                <a:lnTo>
                  <a:pt x="182326" y="2735199"/>
                </a:lnTo>
                <a:lnTo>
                  <a:pt x="3029171" y="6858000"/>
                </a:lnTo>
                <a:lnTo>
                  <a:pt x="4331886" y="6858000"/>
                </a:lnTo>
                <a:lnTo>
                  <a:pt x="4331886" y="0"/>
                </a:lnTo>
                <a:close/>
              </a:path>
            </a:pathLst>
          </a:custGeom>
          <a:blipFill dpi="0" rotWithShape="1">
            <a:blip r:embed="rId4"/>
            <a:srcRect/>
            <a:stretch>
              <a:fillRect l="-37000" r="-93000"/>
            </a:stretch>
          </a:blipFill>
        </p:spPr>
        <p:txBody>
          <a:bodyPr wrap="square" lIns="0" tIns="0" rIns="0" bIns="0" rtlCol="0"/>
          <a:lstStyle/>
          <a:p>
            <a:endParaRPr/>
          </a:p>
        </p:txBody>
      </p:sp>
      <p:sp>
        <p:nvSpPr>
          <p:cNvPr id="9" name="object 9"/>
          <p:cNvSpPr/>
          <p:nvPr/>
        </p:nvSpPr>
        <p:spPr>
          <a:xfrm>
            <a:off x="7848600" y="-351"/>
            <a:ext cx="4335780" cy="6852920"/>
          </a:xfrm>
          <a:custGeom>
            <a:avLst/>
            <a:gdLst/>
            <a:ahLst/>
            <a:cxnLst/>
            <a:rect l="l" t="t" r="r" b="b"/>
            <a:pathLst>
              <a:path w="4335780" h="6852920">
                <a:moveTo>
                  <a:pt x="4335617" y="0"/>
                </a:moveTo>
                <a:lnTo>
                  <a:pt x="1083147" y="0"/>
                </a:lnTo>
                <a:lnTo>
                  <a:pt x="138026" y="1636877"/>
                </a:lnTo>
                <a:lnTo>
                  <a:pt x="114277" y="1680387"/>
                </a:lnTo>
                <a:lnTo>
                  <a:pt x="92779" y="1724689"/>
                </a:lnTo>
                <a:lnTo>
                  <a:pt x="73526" y="1769703"/>
                </a:lnTo>
                <a:lnTo>
                  <a:pt x="56518" y="1815350"/>
                </a:lnTo>
                <a:lnTo>
                  <a:pt x="41749" y="1861549"/>
                </a:lnTo>
                <a:lnTo>
                  <a:pt x="29217" y="1908220"/>
                </a:lnTo>
                <a:lnTo>
                  <a:pt x="18919" y="1955282"/>
                </a:lnTo>
                <a:lnTo>
                  <a:pt x="10852" y="2002656"/>
                </a:lnTo>
                <a:lnTo>
                  <a:pt x="5011" y="2050261"/>
                </a:lnTo>
                <a:lnTo>
                  <a:pt x="1395" y="2098017"/>
                </a:lnTo>
                <a:lnTo>
                  <a:pt x="0" y="2145845"/>
                </a:lnTo>
                <a:lnTo>
                  <a:pt x="821" y="2193663"/>
                </a:lnTo>
                <a:lnTo>
                  <a:pt x="3858" y="2241391"/>
                </a:lnTo>
                <a:lnTo>
                  <a:pt x="9105" y="2288950"/>
                </a:lnTo>
                <a:lnTo>
                  <a:pt x="16560" y="2336259"/>
                </a:lnTo>
                <a:lnTo>
                  <a:pt x="26220" y="2383237"/>
                </a:lnTo>
                <a:lnTo>
                  <a:pt x="38081" y="2429806"/>
                </a:lnTo>
                <a:lnTo>
                  <a:pt x="52140" y="2475884"/>
                </a:lnTo>
                <a:lnTo>
                  <a:pt x="68394" y="2521391"/>
                </a:lnTo>
                <a:lnTo>
                  <a:pt x="86840" y="2566248"/>
                </a:lnTo>
                <a:lnTo>
                  <a:pt x="107474" y="2610373"/>
                </a:lnTo>
                <a:lnTo>
                  <a:pt x="130294" y="2653687"/>
                </a:lnTo>
                <a:lnTo>
                  <a:pt x="155296" y="2696110"/>
                </a:lnTo>
                <a:lnTo>
                  <a:pt x="182476" y="2737561"/>
                </a:lnTo>
                <a:lnTo>
                  <a:pt x="3023952" y="6852574"/>
                </a:lnTo>
                <a:lnTo>
                  <a:pt x="4335617" y="6852574"/>
                </a:lnTo>
                <a:lnTo>
                  <a:pt x="4335617" y="0"/>
                </a:lnTo>
                <a:close/>
              </a:path>
            </a:pathLst>
          </a:custGeom>
          <a:solidFill>
            <a:srgbClr val="0A3A5E">
              <a:alpha val="28000"/>
            </a:srgbClr>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5"/>
          <p:cNvSpPr/>
          <p:nvPr/>
        </p:nvSpPr>
        <p:spPr>
          <a:xfrm>
            <a:off x="-72083" y="-6129"/>
            <a:ext cx="6015683" cy="6864129"/>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8" name="object 8"/>
          <p:cNvSpPr txBox="1">
            <a:spLocks noGrp="1"/>
          </p:cNvSpPr>
          <p:nvPr>
            <p:ph type="title"/>
          </p:nvPr>
        </p:nvSpPr>
        <p:spPr>
          <a:xfrm>
            <a:off x="102677" y="2057400"/>
            <a:ext cx="5666162" cy="2788289"/>
          </a:xfrm>
          <a:prstGeom prst="rect">
            <a:avLst/>
          </a:prstGeom>
        </p:spPr>
        <p:txBody>
          <a:bodyPr vert="horz" wrap="square" lIns="0" tIns="155283" rIns="0" bIns="0" rtlCol="0">
            <a:spAutoFit/>
          </a:bodyPr>
          <a:lstStyle/>
          <a:p>
            <a:pPr marL="304165" marR="296545" algn="l">
              <a:lnSpc>
                <a:spcPct val="100000"/>
              </a:lnSpc>
              <a:spcBef>
                <a:spcPts val="130"/>
              </a:spcBef>
            </a:pPr>
            <a:r>
              <a:rPr lang="en-IN" dirty="0">
                <a:solidFill>
                  <a:srgbClr val="FAA833"/>
                </a:solidFill>
              </a:rPr>
              <a:t>PICKING</a:t>
            </a:r>
            <a:br>
              <a:rPr lang="en-IN" spc="-325" dirty="0"/>
            </a:br>
            <a:br>
              <a:rPr lang="en-US" sz="1300" b="0" spc="-25" dirty="0">
                <a:solidFill>
                  <a:schemeClr val="bg1"/>
                </a:solidFill>
                <a:latin typeface="Trebuchet MS"/>
                <a:cs typeface="Trebuchet MS"/>
              </a:rPr>
            </a:br>
            <a:r>
              <a:rPr lang="en-US" sz="1300" b="0" spc="-25" dirty="0">
                <a:solidFill>
                  <a:schemeClr val="bg1"/>
                </a:solidFill>
                <a:latin typeface="Trebuchet MS"/>
                <a:cs typeface="Trebuchet MS"/>
              </a:rPr>
              <a:t>Picking lists can be a pain to create. WMS will let you sort and print lists conveniently, by bin location, order date, SKU, etc. Mobile devices or voice systems can then guide workers to the exact place where the product is stored. If multiple items have to be picked, the optimal route together with the necessary equipment will be suggested to reduce travel time. Barcode or RFID scanners ensure the accuracy of getting the right items. Today, big players like Amazon or Alibaba also use robots in their warehouses and implement other AI technologies.</a:t>
            </a:r>
          </a:p>
        </p:txBody>
      </p:sp>
      <p:sp>
        <p:nvSpPr>
          <p:cNvPr id="7" name="object 8"/>
          <p:cNvSpPr txBox="1">
            <a:spLocks/>
          </p:cNvSpPr>
          <p:nvPr/>
        </p:nvSpPr>
        <p:spPr>
          <a:xfrm>
            <a:off x="6400800" y="2031752"/>
            <a:ext cx="5666162" cy="2601058"/>
          </a:xfrm>
          <a:prstGeom prst="rect">
            <a:avLst/>
          </a:prstGeom>
        </p:spPr>
        <p:txBody>
          <a:bodyPr vert="horz" wrap="square" lIns="0" tIns="155283" rIns="0" bIns="0" rtlCol="0">
            <a:spAutoFit/>
          </a:bodyPr>
          <a:lstStyle>
            <a:lvl1pPr>
              <a:defRPr sz="4100" b="1" i="0">
                <a:solidFill>
                  <a:srgbClr val="0A3A5E"/>
                </a:solidFill>
                <a:latin typeface="Verdana"/>
                <a:ea typeface="+mj-ea"/>
                <a:cs typeface="Verdana"/>
              </a:defRPr>
            </a:lvl1pPr>
          </a:lstStyle>
          <a:p>
            <a:pPr marL="304165" marR="296545">
              <a:spcBef>
                <a:spcPts val="130"/>
              </a:spcBef>
            </a:pPr>
            <a:r>
              <a:rPr lang="en-IN" kern="0" dirty="0"/>
              <a:t>PACKING</a:t>
            </a:r>
            <a:br>
              <a:rPr lang="en-IN" kern="0" spc="-325" dirty="0"/>
            </a:br>
            <a:br>
              <a:rPr lang="en-US" sz="1300" b="0" kern="0" spc="-25" dirty="0">
                <a:solidFill>
                  <a:srgbClr val="474749"/>
                </a:solidFill>
                <a:latin typeface="Trebuchet MS"/>
                <a:cs typeface="Trebuchet MS"/>
              </a:rPr>
            </a:br>
            <a:r>
              <a:rPr lang="en-US" sz="1300" b="0" kern="0" spc="-25" dirty="0">
                <a:solidFill>
                  <a:srgbClr val="474749"/>
                </a:solidFill>
                <a:latin typeface="Trebuchet MS"/>
                <a:cs typeface="Trebuchet MS"/>
              </a:rPr>
              <a:t>The type and amount of packaging are calculated automatically for every order and the optimal packing procedure is suggested (gift wrapping). The shipping labels for </a:t>
            </a:r>
            <a:r>
              <a:rPr lang="en-US" sz="1300" b="0" kern="0" spc="-25" dirty="0" err="1">
                <a:solidFill>
                  <a:srgbClr val="474749"/>
                </a:solidFill>
                <a:latin typeface="Trebuchet MS"/>
                <a:cs typeface="Trebuchet MS"/>
              </a:rPr>
              <a:t>UPS,FedEx</a:t>
            </a:r>
            <a:r>
              <a:rPr lang="en-US" sz="1300" b="0" kern="0" spc="-25" dirty="0">
                <a:solidFill>
                  <a:srgbClr val="474749"/>
                </a:solidFill>
                <a:latin typeface="Trebuchet MS"/>
                <a:cs typeface="Trebuchet MS"/>
              </a:rPr>
              <a:t>, and USPS (as well as price tags, logos, BOLs, and other necessary paperwork) can be printed directly from the system so there is no need to manually enter addresses or retype tracking numbers. Quality control is also simplified as employees have the exact information and standards for every item.</a:t>
            </a:r>
          </a:p>
        </p:txBody>
      </p:sp>
    </p:spTree>
    <p:extLst>
      <p:ext uri="{BB962C8B-B14F-4D97-AF65-F5344CB8AC3E}">
        <p14:creationId xmlns:p14="http://schemas.microsoft.com/office/powerpoint/2010/main" val="216905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5778500" y="1524197"/>
            <a:ext cx="3942238" cy="509114"/>
          </a:xfrm>
          <a:prstGeom prst="rect">
            <a:avLst/>
          </a:prstGeom>
        </p:spPr>
        <p:txBody>
          <a:bodyPr vert="horz" wrap="square" lIns="0" tIns="16510" rIns="0" bIns="0" rtlCol="0">
            <a:spAutoFit/>
          </a:bodyPr>
          <a:lstStyle/>
          <a:p>
            <a:pPr marL="12700">
              <a:lnSpc>
                <a:spcPct val="100000"/>
              </a:lnSpc>
              <a:spcBef>
                <a:spcPts val="130"/>
              </a:spcBef>
            </a:pPr>
            <a:r>
              <a:rPr lang="en-IN" sz="3200" spc="-10" dirty="0"/>
              <a:t>SHIPPING</a:t>
            </a:r>
            <a:endParaRPr lang="en-IN" sz="3200" spc="-140" dirty="0">
              <a:solidFill>
                <a:srgbClr val="FAA833"/>
              </a:solidFill>
            </a:endParaRPr>
          </a:p>
        </p:txBody>
      </p:sp>
      <p:sp>
        <p:nvSpPr>
          <p:cNvPr id="5" name="object 3"/>
          <p:cNvSpPr txBox="1"/>
          <p:nvPr/>
        </p:nvSpPr>
        <p:spPr>
          <a:xfrm>
            <a:off x="5791200" y="2133600"/>
            <a:ext cx="5562600" cy="1752403"/>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Packed orders are then shipped to the customer’s address through a chosen carrier that was noted during the verification step. Shipping methods can range can follow multiple methods, ranging from local delivery to overseas shipping in containers.</a:t>
            </a:r>
          </a:p>
          <a:p>
            <a:pPr marL="12700">
              <a:lnSpc>
                <a:spcPct val="100000"/>
              </a:lnSpc>
              <a:spcBef>
                <a:spcPts val="585"/>
              </a:spcBef>
            </a:pPr>
            <a:r>
              <a:rPr lang="en-US" sz="1300" dirty="0">
                <a:solidFill>
                  <a:srgbClr val="474749"/>
                </a:solidFill>
                <a:latin typeface="Trebuchet MS"/>
                <a:cs typeface="Trebuchet MS"/>
              </a:rPr>
              <a:t>Rate calculation and real-time parcel tracking are available in most WMSs. If multiple orders are shipped to the same address, they can be merged to reduce shipping costs. Features of cross-docking and drop shipping are also offered by some providers.</a:t>
            </a:r>
          </a:p>
        </p:txBody>
      </p:sp>
      <p:sp>
        <p:nvSpPr>
          <p:cNvPr id="16" name="Rectangle 15"/>
          <p:cNvSpPr/>
          <p:nvPr/>
        </p:nvSpPr>
        <p:spPr>
          <a:xfrm>
            <a:off x="0" y="492425"/>
            <a:ext cx="5105400" cy="5832175"/>
          </a:xfrm>
          <a:prstGeom prst="rect">
            <a:avLst/>
          </a:prstGeom>
          <a:solidFill>
            <a:srgbClr val="0A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2223" y="0"/>
            <a:ext cx="51054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bject 2"/>
          <p:cNvSpPr txBox="1">
            <a:spLocks/>
          </p:cNvSpPr>
          <p:nvPr/>
        </p:nvSpPr>
        <p:spPr>
          <a:xfrm>
            <a:off x="5778500" y="4230160"/>
            <a:ext cx="3942238" cy="509114"/>
          </a:xfrm>
          <a:prstGeom prst="rect">
            <a:avLst/>
          </a:prstGeom>
        </p:spPr>
        <p:txBody>
          <a:bodyPr vert="horz" wrap="square" lIns="0" tIns="16510" rIns="0" bIns="0" rtlCol="0">
            <a:spAutoFit/>
          </a:bodyPr>
          <a:lstStyle>
            <a:lvl1pPr>
              <a:defRPr sz="4100" b="1" i="0">
                <a:solidFill>
                  <a:srgbClr val="0A3A5E"/>
                </a:solidFill>
                <a:latin typeface="Verdana"/>
                <a:ea typeface="+mj-ea"/>
                <a:cs typeface="Verdana"/>
              </a:defRPr>
            </a:lvl1pPr>
          </a:lstStyle>
          <a:p>
            <a:pPr marL="12700">
              <a:spcBef>
                <a:spcPts val="130"/>
              </a:spcBef>
            </a:pPr>
            <a:r>
              <a:rPr lang="en-IN" sz="3200" kern="0" spc="-10" dirty="0"/>
              <a:t>RETURNS</a:t>
            </a:r>
            <a:endParaRPr lang="en-IN" sz="3200" kern="0" spc="-140" dirty="0">
              <a:solidFill>
                <a:srgbClr val="FAA833"/>
              </a:solidFill>
            </a:endParaRPr>
          </a:p>
        </p:txBody>
      </p:sp>
      <p:sp>
        <p:nvSpPr>
          <p:cNvPr id="7" name="object 3"/>
          <p:cNvSpPr txBox="1"/>
          <p:nvPr/>
        </p:nvSpPr>
        <p:spPr>
          <a:xfrm>
            <a:off x="5791200" y="4800600"/>
            <a:ext cx="5562600" cy="875240"/>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Warehouse Management System (WMS) can help streamline this unpleasant process by automating every step: creating the return, recording the reason, updating stock, issuing full or partial refunds, and generating reports</a:t>
            </a:r>
          </a:p>
        </p:txBody>
      </p:sp>
      <p:sp>
        <p:nvSpPr>
          <p:cNvPr id="9" name="object 5"/>
          <p:cNvSpPr/>
          <p:nvPr/>
        </p:nvSpPr>
        <p:spPr>
          <a:xfrm>
            <a:off x="4607877" y="1219200"/>
            <a:ext cx="1107123" cy="1178018"/>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chemeClr val="bg1"/>
          </a:solidFill>
        </p:spPr>
        <p:txBody>
          <a:bodyPr wrap="square" lIns="0" tIns="0" rIns="0" bIns="0" rtlCol="0"/>
          <a:lstStyle/>
          <a:p>
            <a:endParaRPr/>
          </a:p>
        </p:txBody>
      </p:sp>
      <p:sp>
        <p:nvSpPr>
          <p:cNvPr id="8" name="object 5"/>
          <p:cNvSpPr/>
          <p:nvPr/>
        </p:nvSpPr>
        <p:spPr>
          <a:xfrm>
            <a:off x="4765835" y="1355019"/>
            <a:ext cx="852805" cy="907415"/>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rgbClr val="FAA833"/>
          </a:solidFill>
        </p:spPr>
        <p:txBody>
          <a:bodyPr wrap="square" lIns="0" tIns="0" rIns="0" bIns="0" rtlCol="0"/>
          <a:lstStyle/>
          <a:p>
            <a:endParaRPr/>
          </a:p>
        </p:txBody>
      </p:sp>
      <p:sp>
        <p:nvSpPr>
          <p:cNvPr id="10" name="object 5"/>
          <p:cNvSpPr/>
          <p:nvPr/>
        </p:nvSpPr>
        <p:spPr>
          <a:xfrm>
            <a:off x="4577078" y="3947830"/>
            <a:ext cx="1107123" cy="1178018"/>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chemeClr val="bg1"/>
          </a:solidFill>
        </p:spPr>
        <p:txBody>
          <a:bodyPr wrap="square" lIns="0" tIns="0" rIns="0" bIns="0" rtlCol="0"/>
          <a:lstStyle/>
          <a:p>
            <a:endParaRPr/>
          </a:p>
        </p:txBody>
      </p:sp>
      <p:sp>
        <p:nvSpPr>
          <p:cNvPr id="11" name="object 5"/>
          <p:cNvSpPr/>
          <p:nvPr/>
        </p:nvSpPr>
        <p:spPr>
          <a:xfrm>
            <a:off x="4735036" y="4083649"/>
            <a:ext cx="852805" cy="907415"/>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rgbClr val="FAA833"/>
          </a:solidFill>
        </p:spPr>
        <p:txBody>
          <a:bodyPr wrap="square" lIns="0" tIns="0" rIns="0" bIns="0" rtlCol="0"/>
          <a:lstStyle/>
          <a:p>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6" y="4308858"/>
            <a:ext cx="521957" cy="52195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555520"/>
            <a:ext cx="477791" cy="477791"/>
          </a:xfrm>
          <a:prstGeom prst="rect">
            <a:avLst/>
          </a:prstGeom>
        </p:spPr>
      </p:pic>
    </p:spTree>
    <p:extLst>
      <p:ext uri="{BB962C8B-B14F-4D97-AF65-F5344CB8AC3E}">
        <p14:creationId xmlns:p14="http://schemas.microsoft.com/office/powerpoint/2010/main" val="117495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txBox="1">
            <a:spLocks noGrp="1"/>
          </p:cNvSpPr>
          <p:nvPr>
            <p:ph type="title"/>
          </p:nvPr>
        </p:nvSpPr>
        <p:spPr>
          <a:xfrm>
            <a:off x="838200" y="762000"/>
            <a:ext cx="3942238" cy="447558"/>
          </a:xfrm>
          <a:prstGeom prst="rect">
            <a:avLst/>
          </a:prstGeom>
        </p:spPr>
        <p:txBody>
          <a:bodyPr vert="horz" wrap="square" lIns="0" tIns="16510" rIns="0" bIns="0" rtlCol="0">
            <a:spAutoFit/>
          </a:bodyPr>
          <a:lstStyle/>
          <a:p>
            <a:pPr marL="12700">
              <a:lnSpc>
                <a:spcPct val="100000"/>
              </a:lnSpc>
              <a:spcBef>
                <a:spcPts val="130"/>
              </a:spcBef>
            </a:pPr>
            <a:r>
              <a:rPr lang="en-IN" sz="2800" spc="-10" dirty="0"/>
              <a:t>INVOICING</a:t>
            </a:r>
            <a:endParaRPr lang="en-IN" sz="2800" spc="-140" dirty="0">
              <a:solidFill>
                <a:srgbClr val="FAA833"/>
              </a:solidFill>
            </a:endParaRPr>
          </a:p>
        </p:txBody>
      </p:sp>
      <p:sp>
        <p:nvSpPr>
          <p:cNvPr id="10" name="object 3"/>
          <p:cNvSpPr txBox="1"/>
          <p:nvPr/>
        </p:nvSpPr>
        <p:spPr>
          <a:xfrm>
            <a:off x="850900" y="1261348"/>
            <a:ext cx="5562600" cy="2429511"/>
          </a:xfrm>
          <a:prstGeom prst="rect">
            <a:avLst/>
          </a:prstGeom>
        </p:spPr>
        <p:txBody>
          <a:bodyPr vert="horz" wrap="square" lIns="0" tIns="74295" rIns="0" bIns="0" rtlCol="0">
            <a:spAutoFit/>
          </a:bodyPr>
          <a:lstStyle/>
          <a:p>
            <a:pPr marL="12700" algn="just">
              <a:lnSpc>
                <a:spcPct val="100000"/>
              </a:lnSpc>
              <a:spcBef>
                <a:spcPts val="585"/>
              </a:spcBef>
            </a:pPr>
            <a:r>
              <a:rPr lang="en-US" sz="1300" dirty="0">
                <a:solidFill>
                  <a:srgbClr val="474749"/>
                </a:solidFill>
                <a:latin typeface="Trebuchet MS"/>
                <a:cs typeface="Trebuchet MS"/>
              </a:rPr>
              <a:t>Invoices are created and sent automatically, including individual discounts and payment options for every customer. Normally multiple formats are supported, whether it is email, CSV, or EDI. In particular, a statement of the amount due to a list of goods and services distinguishes an invoice from a bill.</a:t>
            </a:r>
          </a:p>
          <a:p>
            <a:pPr marL="12700" algn="just">
              <a:lnSpc>
                <a:spcPct val="100000"/>
              </a:lnSpc>
              <a:spcBef>
                <a:spcPts val="585"/>
              </a:spcBef>
            </a:pPr>
            <a:endParaRPr lang="en-US" sz="1300" dirty="0">
              <a:solidFill>
                <a:srgbClr val="474749"/>
              </a:solidFill>
              <a:latin typeface="Trebuchet MS"/>
              <a:cs typeface="Trebuchet MS"/>
            </a:endParaRPr>
          </a:p>
          <a:p>
            <a:pPr marL="12700" algn="just">
              <a:lnSpc>
                <a:spcPct val="100000"/>
              </a:lnSpc>
              <a:spcBef>
                <a:spcPts val="585"/>
              </a:spcBef>
            </a:pPr>
            <a:r>
              <a:rPr lang="en-US" sz="1300" dirty="0">
                <a:solidFill>
                  <a:srgbClr val="474749"/>
                </a:solidFill>
                <a:latin typeface="Trebuchet MS"/>
                <a:cs typeface="Trebuchet MS"/>
              </a:rPr>
              <a:t>Overall, organizing your orders in one central system provides full visibility of the complete history of every order – payment information, shipping status, staff involved, total time spent, etc. Moreover, giving your customers access to view and manage their orders increases their engagement and trust and encourages future cooperation</a:t>
            </a:r>
          </a:p>
        </p:txBody>
      </p:sp>
      <p:sp>
        <p:nvSpPr>
          <p:cNvPr id="11" name="object 2"/>
          <p:cNvSpPr txBox="1">
            <a:spLocks/>
          </p:cNvSpPr>
          <p:nvPr/>
        </p:nvSpPr>
        <p:spPr>
          <a:xfrm>
            <a:off x="855763" y="4117788"/>
            <a:ext cx="5863968" cy="891270"/>
          </a:xfrm>
          <a:prstGeom prst="rect">
            <a:avLst/>
          </a:prstGeom>
        </p:spPr>
        <p:txBody>
          <a:bodyPr vert="horz" wrap="square" lIns="0" tIns="16510" rIns="0" bIns="0" rtlCol="0">
            <a:spAutoFit/>
          </a:bodyPr>
          <a:lstStyle>
            <a:lvl1pPr>
              <a:defRPr sz="4100" b="1" i="0">
                <a:solidFill>
                  <a:srgbClr val="0A3A5E"/>
                </a:solidFill>
                <a:latin typeface="Verdana"/>
                <a:ea typeface="+mj-ea"/>
                <a:cs typeface="Verdana"/>
              </a:defRPr>
            </a:lvl1pPr>
          </a:lstStyle>
          <a:p>
            <a:pPr marL="12700">
              <a:spcBef>
                <a:spcPts val="130"/>
              </a:spcBef>
            </a:pPr>
            <a:r>
              <a:rPr lang="en-US" sz="2800" kern="0" spc="-10" dirty="0"/>
              <a:t>PRODUCT TRACKING </a:t>
            </a:r>
          </a:p>
          <a:p>
            <a:pPr marL="12700">
              <a:spcBef>
                <a:spcPts val="130"/>
              </a:spcBef>
            </a:pPr>
            <a:r>
              <a:rPr lang="en-US" sz="2800" kern="0" spc="-10" dirty="0"/>
              <a:t>(REAL TIME TRACKING)</a:t>
            </a:r>
            <a:endParaRPr lang="en-IN" sz="2800" kern="0" spc="-140" dirty="0">
              <a:solidFill>
                <a:srgbClr val="FAA833"/>
              </a:solidFill>
            </a:endParaRPr>
          </a:p>
        </p:txBody>
      </p:sp>
      <p:sp>
        <p:nvSpPr>
          <p:cNvPr id="12" name="object 3"/>
          <p:cNvSpPr txBox="1"/>
          <p:nvPr/>
        </p:nvSpPr>
        <p:spPr>
          <a:xfrm>
            <a:off x="868463" y="5147548"/>
            <a:ext cx="5587937" cy="875240"/>
          </a:xfrm>
          <a:prstGeom prst="rect">
            <a:avLst/>
          </a:prstGeom>
        </p:spPr>
        <p:txBody>
          <a:bodyPr vert="horz" wrap="square" lIns="0" tIns="74295" rIns="0" bIns="0" rtlCol="0">
            <a:spAutoFit/>
          </a:bodyPr>
          <a:lstStyle/>
          <a:p>
            <a:pPr marL="12700" algn="just">
              <a:lnSpc>
                <a:spcPct val="100000"/>
              </a:lnSpc>
              <a:spcBef>
                <a:spcPts val="585"/>
              </a:spcBef>
            </a:pPr>
            <a:r>
              <a:rPr lang="en-US" sz="1300" dirty="0">
                <a:solidFill>
                  <a:srgbClr val="474749"/>
                </a:solidFill>
                <a:latin typeface="Trebuchet MS"/>
                <a:cs typeface="Trebuchet MS"/>
              </a:rPr>
              <a:t>The tracking method that makes use of GPS as well as logistics databases to determine the current location of a person, vehicle, or object at any moment in time is known as Real-time Tracking. When a parcel is scanned, it is assigned to a vehicle, and its position is constantly monitored.</a:t>
            </a:r>
          </a:p>
        </p:txBody>
      </p:sp>
      <p:sp>
        <p:nvSpPr>
          <p:cNvPr id="18" name="Rectangle 17"/>
          <p:cNvSpPr/>
          <p:nvPr/>
        </p:nvSpPr>
        <p:spPr>
          <a:xfrm>
            <a:off x="7086600" y="0"/>
            <a:ext cx="51054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1659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844665" y="685800"/>
            <a:ext cx="9909169" cy="1587960"/>
          </a:xfrm>
          <a:prstGeom prst="rect">
            <a:avLst/>
          </a:prstGeom>
        </p:spPr>
        <p:txBody>
          <a:bodyPr vert="horz" wrap="square" lIns="0" tIns="155283" rIns="0" bIns="0" rtlCol="0">
            <a:spAutoFit/>
          </a:bodyPr>
          <a:lstStyle/>
          <a:p>
            <a:pPr marL="304165" marR="296545" algn="ctr">
              <a:lnSpc>
                <a:spcPct val="100000"/>
              </a:lnSpc>
              <a:spcBef>
                <a:spcPts val="130"/>
              </a:spcBef>
            </a:pPr>
            <a:r>
              <a:rPr lang="en-IN" dirty="0"/>
              <a:t>LABOR </a:t>
            </a:r>
            <a:r>
              <a:rPr lang="en-IN" dirty="0">
                <a:solidFill>
                  <a:srgbClr val="FAA833"/>
                </a:solidFill>
              </a:rPr>
              <a:t>MANAGEMENT</a:t>
            </a:r>
            <a:br>
              <a:rPr lang="en-IN" spc="-325" dirty="0">
                <a:solidFill>
                  <a:srgbClr val="FAA833"/>
                </a:solidFill>
              </a:rPr>
            </a:br>
            <a:br>
              <a:rPr lang="en-US" sz="1300" b="0" spc="-25" dirty="0">
                <a:solidFill>
                  <a:srgbClr val="3E4550"/>
                </a:solidFill>
                <a:latin typeface="Trebuchet MS"/>
                <a:cs typeface="Trebuchet MS"/>
              </a:rPr>
            </a:br>
            <a:r>
              <a:rPr lang="en-US" sz="1300" b="0" spc="-25" dirty="0">
                <a:solidFill>
                  <a:srgbClr val="3E4550"/>
                </a:solidFill>
                <a:latin typeface="Trebuchet MS"/>
                <a:cs typeface="Trebuchet MS"/>
              </a:rPr>
              <a:t>When the business is still small and you just have a handful of employees, managing is easy. Scheduling, payrolls, and performance control can be done manually and don’t take long. However, it becomes more complicated as the company grows and the staff becomes more numerous. Most WMSs offer some kind of a labor-management module that can be handy for:</a:t>
            </a:r>
            <a:endParaRPr sz="1300" dirty="0">
              <a:latin typeface="Trebuchet MS"/>
              <a:cs typeface="Trebuchet MS"/>
            </a:endParaRPr>
          </a:p>
        </p:txBody>
      </p:sp>
      <p:sp>
        <p:nvSpPr>
          <p:cNvPr id="24" name="Rectangle 23"/>
          <p:cNvSpPr/>
          <p:nvPr/>
        </p:nvSpPr>
        <p:spPr>
          <a:xfrm>
            <a:off x="670218" y="2630979"/>
            <a:ext cx="3388995" cy="3352800"/>
          </a:xfrm>
          <a:prstGeom prst="rect">
            <a:avLst/>
          </a:prstGeom>
          <a:solidFill>
            <a:srgbClr val="0A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bject 13"/>
          <p:cNvSpPr txBox="1"/>
          <p:nvPr/>
        </p:nvSpPr>
        <p:spPr>
          <a:xfrm>
            <a:off x="730201" y="2920945"/>
            <a:ext cx="3215982" cy="2861040"/>
          </a:xfrm>
          <a:prstGeom prst="rect">
            <a:avLst/>
          </a:prstGeom>
        </p:spPr>
        <p:txBody>
          <a:bodyPr vert="horz" wrap="square" lIns="0" tIns="16510" rIns="0" bIns="0" rtlCol="0">
            <a:spAutoFit/>
          </a:bodyPr>
          <a:lstStyle/>
          <a:p>
            <a:pPr marL="12700" algn="ctr">
              <a:lnSpc>
                <a:spcPct val="100000"/>
              </a:lnSpc>
              <a:spcBef>
                <a:spcPts val="130"/>
              </a:spcBef>
            </a:pPr>
            <a:r>
              <a:rPr lang="en-IN" sz="1600" b="1" dirty="0">
                <a:solidFill>
                  <a:srgbClr val="FAA833"/>
                </a:solidFill>
                <a:latin typeface="Trebuchet MS"/>
                <a:cs typeface="Trebuchet MS"/>
              </a:rPr>
              <a:t>Schedule</a:t>
            </a:r>
            <a:endParaRPr lang="en-IN" sz="1400" b="1" dirty="0">
              <a:solidFill>
                <a:srgbClr val="FAA833"/>
              </a:solidFill>
              <a:latin typeface="Trebuchet MS"/>
              <a:cs typeface="Trebuchet MS"/>
            </a:endParaRPr>
          </a:p>
          <a:p>
            <a:pPr marL="12700" algn="ctr">
              <a:lnSpc>
                <a:spcPct val="100000"/>
              </a:lnSpc>
              <a:spcBef>
                <a:spcPts val="130"/>
              </a:spcBef>
            </a:pPr>
            <a:r>
              <a:rPr lang="en-US" sz="1400" dirty="0">
                <a:solidFill>
                  <a:schemeClr val="bg1"/>
                </a:solidFill>
                <a:latin typeface="Trebuchet MS"/>
                <a:cs typeface="Trebuchet MS"/>
              </a:rPr>
              <a:t>Sometimes more people are needed at the docks to unload the incoming shipping quickly and not let the product overstock dock areas, and at other times a big order needs to be collected and packed promptly. Seasonal peaks and valleys also strongly affect labor demand and allocation. Automated schedulers help plan and forecast the exact number of people needed by day, zone, and job type according to your procurement and shipping schedule.</a:t>
            </a:r>
            <a:endParaRPr sz="1400" dirty="0">
              <a:solidFill>
                <a:schemeClr val="bg1"/>
              </a:solidFill>
              <a:latin typeface="Trebuchet MS"/>
              <a:cs typeface="Trebuchet MS"/>
            </a:endParaRPr>
          </a:p>
        </p:txBody>
      </p:sp>
      <p:sp>
        <p:nvSpPr>
          <p:cNvPr id="27" name="Rectangle 26"/>
          <p:cNvSpPr/>
          <p:nvPr/>
        </p:nvSpPr>
        <p:spPr>
          <a:xfrm>
            <a:off x="4223250" y="2616145"/>
            <a:ext cx="3553032" cy="3352800"/>
          </a:xfrm>
          <a:prstGeom prst="rect">
            <a:avLst/>
          </a:prstGeom>
          <a:solidFill>
            <a:srgbClr val="0A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7956532" y="2616145"/>
            <a:ext cx="3553032" cy="3352800"/>
          </a:xfrm>
          <a:prstGeom prst="rect">
            <a:avLst/>
          </a:prstGeom>
          <a:solidFill>
            <a:srgbClr val="0A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bject 15"/>
          <p:cNvSpPr txBox="1"/>
          <p:nvPr/>
        </p:nvSpPr>
        <p:spPr>
          <a:xfrm>
            <a:off x="7983050" y="2920945"/>
            <a:ext cx="3446950" cy="2076209"/>
          </a:xfrm>
          <a:prstGeom prst="rect">
            <a:avLst/>
          </a:prstGeom>
        </p:spPr>
        <p:txBody>
          <a:bodyPr vert="horz" wrap="square" lIns="0" tIns="16510" rIns="0" bIns="0" rtlCol="0">
            <a:spAutoFit/>
          </a:bodyPr>
          <a:lstStyle/>
          <a:p>
            <a:pPr marL="12700" algn="ctr">
              <a:lnSpc>
                <a:spcPct val="100000"/>
              </a:lnSpc>
              <a:spcBef>
                <a:spcPts val="130"/>
              </a:spcBef>
            </a:pPr>
            <a:r>
              <a:rPr lang="en-IN" sz="1600" b="1" dirty="0">
                <a:solidFill>
                  <a:srgbClr val="FAA833"/>
                </a:solidFill>
                <a:latin typeface="Trebuchet MS"/>
                <a:cs typeface="Trebuchet MS"/>
              </a:rPr>
              <a:t>Surveillance</a:t>
            </a:r>
            <a:endParaRPr lang="en-IN" sz="1300" b="1" dirty="0">
              <a:solidFill>
                <a:srgbClr val="FAA833"/>
              </a:solidFill>
              <a:latin typeface="Trebuchet MS"/>
              <a:cs typeface="Trebuchet MS"/>
            </a:endParaRPr>
          </a:p>
          <a:p>
            <a:pPr marL="12700" algn="ctr">
              <a:lnSpc>
                <a:spcPct val="100000"/>
              </a:lnSpc>
              <a:spcBef>
                <a:spcPts val="130"/>
              </a:spcBef>
            </a:pPr>
            <a:r>
              <a:rPr lang="en-US" sz="1300" dirty="0">
                <a:solidFill>
                  <a:schemeClr val="bg1"/>
                </a:solidFill>
                <a:latin typeface="Trebuchet MS"/>
                <a:cs typeface="Trebuchet MS"/>
              </a:rPr>
              <a:t>Regrettably, since theft is a regular issue, installing in cameras, sensors, and video surveillance has grown to be a popular fix. By tracking staff locations, detecting the license plate numbers of incoming trucks, limiting access to specific areas, and other methods, integrating a security system with your WMS can help you keep an eye on what precisely is happening in the warehouse.</a:t>
            </a:r>
            <a:endParaRPr sz="1300" dirty="0">
              <a:solidFill>
                <a:schemeClr val="bg1"/>
              </a:solidFill>
              <a:latin typeface="Trebuchet MS"/>
              <a:cs typeface="Trebuchet MS"/>
            </a:endParaRPr>
          </a:p>
        </p:txBody>
      </p:sp>
      <p:sp>
        <p:nvSpPr>
          <p:cNvPr id="14" name="object 14"/>
          <p:cNvSpPr txBox="1"/>
          <p:nvPr/>
        </p:nvSpPr>
        <p:spPr>
          <a:xfrm>
            <a:off x="4322010" y="2920945"/>
            <a:ext cx="3302466" cy="2322431"/>
          </a:xfrm>
          <a:prstGeom prst="rect">
            <a:avLst/>
          </a:prstGeom>
        </p:spPr>
        <p:txBody>
          <a:bodyPr vert="horz" wrap="square" lIns="0" tIns="16510" rIns="0" bIns="0" rtlCol="0">
            <a:spAutoFit/>
          </a:bodyPr>
          <a:lstStyle/>
          <a:p>
            <a:pPr marL="12700" algn="ctr">
              <a:lnSpc>
                <a:spcPct val="100000"/>
              </a:lnSpc>
              <a:spcBef>
                <a:spcPts val="130"/>
              </a:spcBef>
            </a:pPr>
            <a:r>
              <a:rPr lang="en-IN" sz="1600" b="1" dirty="0">
                <a:solidFill>
                  <a:srgbClr val="FAA833"/>
                </a:solidFill>
                <a:latin typeface="Trebuchet MS"/>
                <a:cs typeface="Trebuchet MS"/>
              </a:rPr>
              <a:t>Performance/Activity Tracking (Barcode/ RFID)</a:t>
            </a:r>
          </a:p>
          <a:p>
            <a:pPr marL="12700" algn="ctr">
              <a:lnSpc>
                <a:spcPct val="100000"/>
              </a:lnSpc>
              <a:spcBef>
                <a:spcPts val="130"/>
              </a:spcBef>
            </a:pPr>
            <a:r>
              <a:rPr lang="en-US" sz="1300" dirty="0">
                <a:solidFill>
                  <a:schemeClr val="bg1"/>
                </a:solidFill>
                <a:latin typeface="Trebuchet MS"/>
                <a:cs typeface="Trebuchet MS"/>
              </a:rPr>
              <a:t>Tracking KPIs (i.e., the number of items picked, number of orders packed, travel time, etc.) keeps managers informed, rewards stronger workers, and identifies those not meeting their requirements or needing additional training. Moreover, workers’ engagement increases due to visibility and access to operational results and peer comparisons.</a:t>
            </a:r>
          </a:p>
        </p:txBody>
      </p:sp>
    </p:spTree>
    <p:extLst>
      <p:ext uri="{BB962C8B-B14F-4D97-AF65-F5344CB8AC3E}">
        <p14:creationId xmlns:p14="http://schemas.microsoft.com/office/powerpoint/2010/main" val="103383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5"/>
          <p:cNvSpPr/>
          <p:nvPr/>
        </p:nvSpPr>
        <p:spPr>
          <a:xfrm>
            <a:off x="0" y="0"/>
            <a:ext cx="12192000" cy="6858000"/>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12" name="object 5"/>
          <p:cNvSpPr/>
          <p:nvPr/>
        </p:nvSpPr>
        <p:spPr>
          <a:xfrm>
            <a:off x="0" y="0"/>
            <a:ext cx="12192000" cy="6858000"/>
          </a:xfrm>
          <a:custGeom>
            <a:avLst/>
            <a:gdLst/>
            <a:ahLst/>
            <a:cxnLst/>
            <a:rect l="l" t="t" r="r" b="b"/>
            <a:pathLst>
              <a:path w="12192000" h="4754245">
                <a:moveTo>
                  <a:pt x="12191695" y="0"/>
                </a:moveTo>
                <a:lnTo>
                  <a:pt x="0" y="0"/>
                </a:lnTo>
                <a:lnTo>
                  <a:pt x="0" y="4754168"/>
                </a:lnTo>
                <a:lnTo>
                  <a:pt x="12191695" y="4754168"/>
                </a:lnTo>
                <a:lnTo>
                  <a:pt x="12191695" y="0"/>
                </a:lnTo>
                <a:close/>
              </a:path>
            </a:pathLst>
          </a:custGeom>
          <a:blipFill dpi="0" rotWithShape="1">
            <a:blip r:embed="rId2">
              <a:alphaModFix amt="17000"/>
            </a:blip>
            <a:srcRect/>
            <a:stretch>
              <a:fillRect/>
            </a:stretch>
          </a:blipFill>
        </p:spPr>
        <p:txBody>
          <a:bodyPr wrap="square" lIns="0" tIns="0" rIns="0" bIns="0" rtlCol="0"/>
          <a:lstStyle/>
          <a:p>
            <a:endParaRPr/>
          </a:p>
        </p:txBody>
      </p:sp>
      <p:grpSp>
        <p:nvGrpSpPr>
          <p:cNvPr id="3" name="Group 2"/>
          <p:cNvGrpSpPr/>
          <p:nvPr/>
        </p:nvGrpSpPr>
        <p:grpSpPr>
          <a:xfrm>
            <a:off x="3321050" y="2667000"/>
            <a:ext cx="5549900" cy="2229249"/>
            <a:chOff x="3200400" y="2362200"/>
            <a:chExt cx="5549900" cy="2229249"/>
          </a:xfrm>
        </p:grpSpPr>
        <p:sp>
          <p:nvSpPr>
            <p:cNvPr id="11" name="object 2"/>
            <p:cNvSpPr txBox="1">
              <a:spLocks/>
            </p:cNvSpPr>
            <p:nvPr/>
          </p:nvSpPr>
          <p:spPr>
            <a:xfrm>
              <a:off x="3200400" y="2362200"/>
              <a:ext cx="5549900" cy="878446"/>
            </a:xfrm>
            <a:prstGeom prst="rect">
              <a:avLst/>
            </a:prstGeom>
            <a:noFill/>
          </p:spPr>
          <p:txBody>
            <a:bodyPr vert="horz" wrap="square" lIns="0" tIns="16510" rIns="0" bIns="0" rtlCol="0">
              <a:spAutoFit/>
            </a:bodyPr>
            <a:lstStyle>
              <a:lvl1pPr>
                <a:defRPr sz="4100" b="1" i="0">
                  <a:solidFill>
                    <a:srgbClr val="0A3A5E"/>
                  </a:solidFill>
                  <a:latin typeface="Verdana"/>
                  <a:ea typeface="+mj-ea"/>
                  <a:cs typeface="Verdana"/>
                </a:defRPr>
              </a:lvl1pPr>
            </a:lstStyle>
            <a:p>
              <a:pPr marL="12700" algn="ctr">
                <a:spcBef>
                  <a:spcPts val="130"/>
                </a:spcBef>
              </a:pPr>
              <a:r>
                <a:rPr lang="en-US" sz="2700" kern="0" spc="-10" dirty="0">
                  <a:solidFill>
                    <a:schemeClr val="bg1"/>
                  </a:solidFill>
                </a:rPr>
                <a:t>FINANCIAL MANAGEMENT </a:t>
              </a:r>
              <a:r>
                <a:rPr lang="en-US" sz="2700" kern="0" spc="-10" dirty="0">
                  <a:solidFill>
                    <a:srgbClr val="FAA833"/>
                  </a:solidFill>
                </a:rPr>
                <a:t>AND REPORTING</a:t>
              </a:r>
              <a:endParaRPr lang="en-IN" sz="2700" kern="0" spc="-140" dirty="0">
                <a:solidFill>
                  <a:srgbClr val="FAA833"/>
                </a:solidFill>
              </a:endParaRPr>
            </a:p>
          </p:txBody>
        </p:sp>
        <p:sp>
          <p:nvSpPr>
            <p:cNvPr id="14" name="object 3"/>
            <p:cNvSpPr txBox="1"/>
            <p:nvPr/>
          </p:nvSpPr>
          <p:spPr>
            <a:xfrm>
              <a:off x="3225801" y="3516155"/>
              <a:ext cx="5308599" cy="1075294"/>
            </a:xfrm>
            <a:prstGeom prst="rect">
              <a:avLst/>
            </a:prstGeom>
          </p:spPr>
          <p:txBody>
            <a:bodyPr vert="horz" wrap="square" lIns="0" tIns="74295" rIns="0" bIns="0" rtlCol="0">
              <a:spAutoFit/>
            </a:bodyPr>
            <a:lstStyle/>
            <a:p>
              <a:pPr marL="12700" algn="ctr">
                <a:lnSpc>
                  <a:spcPct val="100000"/>
                </a:lnSpc>
                <a:spcBef>
                  <a:spcPts val="585"/>
                </a:spcBef>
              </a:pPr>
              <a:r>
                <a:rPr lang="en-US" sz="1300" dirty="0">
                  <a:solidFill>
                    <a:schemeClr val="bg1"/>
                  </a:solidFill>
                  <a:latin typeface="Trebuchet MS"/>
                  <a:cs typeface="Trebuchet MS"/>
                </a:rPr>
                <a:t>Monitoring business performance and sales trends across locations, customers, and products are mandatory for making informed, data-driven decisions about future actions and developments. WMS offers numerous opportunities to track and generate reports concerning every side of your business.</a:t>
              </a:r>
            </a:p>
          </p:txBody>
        </p:sp>
      </p:grpSp>
      <p:sp>
        <p:nvSpPr>
          <p:cNvPr id="13" name="object 5"/>
          <p:cNvSpPr/>
          <p:nvPr/>
        </p:nvSpPr>
        <p:spPr>
          <a:xfrm>
            <a:off x="5458750" y="1282895"/>
            <a:ext cx="1107123" cy="1178018"/>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chemeClr val="bg1"/>
          </a:solidFill>
        </p:spPr>
        <p:txBody>
          <a:bodyPr wrap="square" lIns="0" tIns="0" rIns="0" bIns="0" rtlCol="0"/>
          <a:lstStyle/>
          <a:p>
            <a:endParaRPr/>
          </a:p>
        </p:txBody>
      </p:sp>
      <p:sp>
        <p:nvSpPr>
          <p:cNvPr id="15" name="object 5"/>
          <p:cNvSpPr/>
          <p:nvPr/>
        </p:nvSpPr>
        <p:spPr>
          <a:xfrm>
            <a:off x="5585910" y="1418714"/>
            <a:ext cx="852805" cy="907415"/>
          </a:xfrm>
          <a:custGeom>
            <a:avLst/>
            <a:gdLst/>
            <a:ahLst/>
            <a:cxnLst/>
            <a:rect l="l" t="t" r="r" b="b"/>
            <a:pathLst>
              <a:path w="852804" h="907414">
                <a:moveTo>
                  <a:pt x="450941" y="0"/>
                </a:moveTo>
                <a:lnTo>
                  <a:pt x="401326" y="0"/>
                </a:lnTo>
                <a:lnTo>
                  <a:pt x="352535" y="10280"/>
                </a:lnTo>
                <a:lnTo>
                  <a:pt x="306222" y="30842"/>
                </a:lnTo>
                <a:lnTo>
                  <a:pt x="119900" y="138424"/>
                </a:lnTo>
                <a:lnTo>
                  <a:pt x="78940" y="168248"/>
                </a:lnTo>
                <a:lnTo>
                  <a:pt x="45644" y="205360"/>
                </a:lnTo>
                <a:lnTo>
                  <a:pt x="20837" y="248328"/>
                </a:lnTo>
                <a:lnTo>
                  <a:pt x="5347" y="295721"/>
                </a:lnTo>
                <a:lnTo>
                  <a:pt x="0" y="346107"/>
                </a:lnTo>
                <a:lnTo>
                  <a:pt x="0" y="561258"/>
                </a:lnTo>
                <a:lnTo>
                  <a:pt x="5347" y="611642"/>
                </a:lnTo>
                <a:lnTo>
                  <a:pt x="20837" y="659033"/>
                </a:lnTo>
                <a:lnTo>
                  <a:pt x="45644" y="701999"/>
                </a:lnTo>
                <a:lnTo>
                  <a:pt x="78940" y="739112"/>
                </a:lnTo>
                <a:lnTo>
                  <a:pt x="119900" y="768941"/>
                </a:lnTo>
                <a:lnTo>
                  <a:pt x="306222" y="876497"/>
                </a:lnTo>
                <a:lnTo>
                  <a:pt x="352535" y="897059"/>
                </a:lnTo>
                <a:lnTo>
                  <a:pt x="401326" y="907340"/>
                </a:lnTo>
                <a:lnTo>
                  <a:pt x="450941" y="907340"/>
                </a:lnTo>
                <a:lnTo>
                  <a:pt x="499729" y="897059"/>
                </a:lnTo>
                <a:lnTo>
                  <a:pt x="546036" y="876497"/>
                </a:lnTo>
                <a:lnTo>
                  <a:pt x="732358" y="768941"/>
                </a:lnTo>
                <a:lnTo>
                  <a:pt x="773318" y="739112"/>
                </a:lnTo>
                <a:lnTo>
                  <a:pt x="806614" y="701999"/>
                </a:lnTo>
                <a:lnTo>
                  <a:pt x="831421" y="659033"/>
                </a:lnTo>
                <a:lnTo>
                  <a:pt x="846911" y="611642"/>
                </a:lnTo>
                <a:lnTo>
                  <a:pt x="852258" y="561258"/>
                </a:lnTo>
                <a:lnTo>
                  <a:pt x="852258" y="346107"/>
                </a:lnTo>
                <a:lnTo>
                  <a:pt x="846911" y="295721"/>
                </a:lnTo>
                <a:lnTo>
                  <a:pt x="831421" y="248328"/>
                </a:lnTo>
                <a:lnTo>
                  <a:pt x="806614" y="205360"/>
                </a:lnTo>
                <a:lnTo>
                  <a:pt x="773318" y="168248"/>
                </a:lnTo>
                <a:lnTo>
                  <a:pt x="732358" y="138424"/>
                </a:lnTo>
                <a:lnTo>
                  <a:pt x="546036" y="30842"/>
                </a:lnTo>
                <a:lnTo>
                  <a:pt x="499729" y="10280"/>
                </a:lnTo>
                <a:lnTo>
                  <a:pt x="450941" y="0"/>
                </a:lnTo>
                <a:close/>
              </a:path>
            </a:pathLst>
          </a:custGeom>
          <a:solidFill>
            <a:srgbClr val="FAA833"/>
          </a:solidFill>
        </p:spPr>
        <p:txBody>
          <a:bodyPr wrap="square" lIns="0" tIns="0" rIns="0" bIns="0" rtlCol="0"/>
          <a:lstStyle/>
          <a:p>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1549484"/>
            <a:ext cx="609600" cy="609600"/>
          </a:xfrm>
          <a:prstGeom prst="rect">
            <a:avLst/>
          </a:prstGeom>
        </p:spPr>
      </p:pic>
    </p:spTree>
    <p:extLst>
      <p:ext uri="{BB962C8B-B14F-4D97-AF65-F5344CB8AC3E}">
        <p14:creationId xmlns:p14="http://schemas.microsoft.com/office/powerpoint/2010/main" val="283192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p:cNvSpPr txBox="1"/>
          <p:nvPr/>
        </p:nvSpPr>
        <p:spPr>
          <a:xfrm>
            <a:off x="571500" y="609600"/>
            <a:ext cx="7886700" cy="1527341"/>
          </a:xfrm>
          <a:prstGeom prst="rect">
            <a:avLst/>
          </a:prstGeom>
        </p:spPr>
        <p:txBody>
          <a:bodyPr vert="horz" wrap="square" lIns="0" tIns="49530" rIns="0" bIns="0" rtlCol="0">
            <a:spAutoFit/>
          </a:bodyPr>
          <a:lstStyle/>
          <a:p>
            <a:pPr marL="12700" marR="2580005">
              <a:spcBef>
                <a:spcPts val="390"/>
              </a:spcBef>
            </a:pPr>
            <a:r>
              <a:rPr lang="en-US" sz="3200" b="1" dirty="0">
                <a:solidFill>
                  <a:srgbClr val="0A3A5E"/>
                </a:solidFill>
                <a:latin typeface="Verdana"/>
                <a:cs typeface="Verdana"/>
              </a:rPr>
              <a:t>INTEGRATION WITH OTHER SOFTWARE </a:t>
            </a:r>
            <a:r>
              <a:rPr lang="en-US" sz="3200" b="1" dirty="0">
                <a:solidFill>
                  <a:srgbClr val="FAA833"/>
                </a:solidFill>
                <a:latin typeface="Verdana"/>
                <a:cs typeface="Verdana"/>
              </a:rPr>
              <a:t>(CUSTOMIZATION)</a:t>
            </a:r>
            <a:endParaRPr lang="en-IN" sz="3200" dirty="0">
              <a:solidFill>
                <a:srgbClr val="FAA833"/>
              </a:solidFill>
              <a:latin typeface="Verdana"/>
              <a:cs typeface="Verdana"/>
            </a:endParaRPr>
          </a:p>
        </p:txBody>
      </p:sp>
      <p:sp>
        <p:nvSpPr>
          <p:cNvPr id="14" name="object 5"/>
          <p:cNvSpPr/>
          <p:nvPr/>
        </p:nvSpPr>
        <p:spPr>
          <a:xfrm>
            <a:off x="6019800" y="-38100"/>
            <a:ext cx="6172200" cy="6896100"/>
          </a:xfrm>
          <a:custGeom>
            <a:avLst/>
            <a:gdLst/>
            <a:ahLst/>
            <a:cxnLst/>
            <a:rect l="l" t="t" r="r" b="b"/>
            <a:pathLst>
              <a:path w="12192000" h="4754245">
                <a:moveTo>
                  <a:pt x="12191695" y="0"/>
                </a:moveTo>
                <a:lnTo>
                  <a:pt x="0" y="0"/>
                </a:lnTo>
                <a:lnTo>
                  <a:pt x="0" y="4754168"/>
                </a:lnTo>
                <a:lnTo>
                  <a:pt x="12191695" y="4754168"/>
                </a:lnTo>
                <a:lnTo>
                  <a:pt x="12191695" y="0"/>
                </a:lnTo>
                <a:close/>
              </a:path>
            </a:pathLst>
          </a:custGeom>
          <a:blipFill dpi="0" rotWithShape="1">
            <a:blip r:embed="rId2"/>
            <a:srcRect/>
            <a:tile tx="-514350" ty="101600" sx="77000" sy="82000" flip="none" algn="ctr"/>
          </a:blipFill>
        </p:spPr>
        <p:txBody>
          <a:bodyPr wrap="square" lIns="0" tIns="0" rIns="0" bIns="0" rtlCol="0"/>
          <a:lstStyle/>
          <a:p>
            <a:endParaRPr/>
          </a:p>
        </p:txBody>
      </p:sp>
      <p:sp>
        <p:nvSpPr>
          <p:cNvPr id="15" name="object 13"/>
          <p:cNvSpPr txBox="1"/>
          <p:nvPr/>
        </p:nvSpPr>
        <p:spPr>
          <a:xfrm>
            <a:off x="685800" y="2438400"/>
            <a:ext cx="4572000" cy="3383619"/>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Customizable metrics let you assess all the data and know your most profitable customer, top-selling product, best-performing sales channel, most efficient worker, peak sales season, etc.</a:t>
            </a:r>
          </a:p>
          <a:p>
            <a:pPr marL="12700">
              <a:lnSpc>
                <a:spcPct val="100000"/>
              </a:lnSpc>
              <a:spcBef>
                <a:spcPts val="585"/>
              </a:spcBef>
            </a:pPr>
            <a:endParaRPr lang="en-US" sz="1300" dirty="0">
              <a:solidFill>
                <a:srgbClr val="474749"/>
              </a:solidFill>
              <a:latin typeface="Trebuchet MS"/>
              <a:cs typeface="Trebuchet MS"/>
            </a:endParaRPr>
          </a:p>
          <a:p>
            <a:pPr marL="12700">
              <a:lnSpc>
                <a:spcPct val="100000"/>
              </a:lnSpc>
              <a:spcBef>
                <a:spcPts val="585"/>
              </a:spcBef>
            </a:pPr>
            <a:r>
              <a:rPr lang="en-US" sz="1300" dirty="0">
                <a:solidFill>
                  <a:srgbClr val="474749"/>
                </a:solidFill>
                <a:latin typeface="Trebuchet MS"/>
                <a:cs typeface="Trebuchet MS"/>
              </a:rPr>
              <a:t>Automatic balance sheet accounts for revenue, taxes, and the cost of products sold based on real-time data saves time, and minimizes miscalculations. Many WMSs support multi-currency pricing, different tax systems, and landed cost management, which is crucial if you operate in multiple locations.</a:t>
            </a:r>
          </a:p>
          <a:p>
            <a:pPr marL="12700">
              <a:lnSpc>
                <a:spcPct val="100000"/>
              </a:lnSpc>
              <a:spcBef>
                <a:spcPts val="585"/>
              </a:spcBef>
            </a:pPr>
            <a:endParaRPr lang="en-US" sz="1300" dirty="0">
              <a:solidFill>
                <a:srgbClr val="474749"/>
              </a:solidFill>
              <a:latin typeface="Trebuchet MS"/>
              <a:cs typeface="Trebuchet MS"/>
            </a:endParaRPr>
          </a:p>
          <a:p>
            <a:pPr marL="12700">
              <a:lnSpc>
                <a:spcPct val="100000"/>
              </a:lnSpc>
              <a:spcBef>
                <a:spcPts val="585"/>
              </a:spcBef>
            </a:pPr>
            <a:r>
              <a:rPr lang="en-US" sz="1300" dirty="0">
                <a:solidFill>
                  <a:srgbClr val="474749"/>
                </a:solidFill>
                <a:latin typeface="Trebuchet MS"/>
                <a:cs typeface="Trebuchet MS"/>
              </a:rPr>
              <a:t>Integration with accounting platforms we can develop with your requirements is also a common feature to have all accounting in one place.</a:t>
            </a:r>
          </a:p>
        </p:txBody>
      </p:sp>
    </p:spTree>
    <p:extLst>
      <p:ext uri="{BB962C8B-B14F-4D97-AF65-F5344CB8AC3E}">
        <p14:creationId xmlns:p14="http://schemas.microsoft.com/office/powerpoint/2010/main" val="424674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A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bject 2"/>
          <p:cNvSpPr txBox="1">
            <a:spLocks noGrp="1"/>
          </p:cNvSpPr>
          <p:nvPr>
            <p:ph type="title"/>
          </p:nvPr>
        </p:nvSpPr>
        <p:spPr>
          <a:xfrm>
            <a:off x="4191000" y="777699"/>
            <a:ext cx="6324600" cy="509114"/>
          </a:xfrm>
          <a:prstGeom prst="rect">
            <a:avLst/>
          </a:prstGeom>
          <a:noFill/>
        </p:spPr>
        <p:txBody>
          <a:bodyPr vert="horz" wrap="square" lIns="0" tIns="16510" rIns="0" bIns="0" rtlCol="0">
            <a:spAutoFit/>
          </a:bodyPr>
          <a:lstStyle/>
          <a:p>
            <a:pPr marL="12700" algn="l">
              <a:lnSpc>
                <a:spcPct val="100000"/>
              </a:lnSpc>
              <a:spcBef>
                <a:spcPts val="130"/>
              </a:spcBef>
            </a:pPr>
            <a:r>
              <a:rPr lang="en-IN" sz="3200" spc="-10" dirty="0">
                <a:solidFill>
                  <a:schemeClr val="bg1"/>
                </a:solidFill>
              </a:rPr>
              <a:t>CLOUD-BASED </a:t>
            </a:r>
            <a:r>
              <a:rPr lang="en-IN" sz="3200" spc="-10" dirty="0">
                <a:solidFill>
                  <a:srgbClr val="FAA833"/>
                </a:solidFill>
              </a:rPr>
              <a:t>ERP</a:t>
            </a:r>
            <a:endParaRPr lang="en-IN" sz="3200" spc="-140" dirty="0">
              <a:solidFill>
                <a:srgbClr val="FAA833"/>
              </a:solidFill>
            </a:endParaRPr>
          </a:p>
        </p:txBody>
      </p:sp>
      <p:sp>
        <p:nvSpPr>
          <p:cNvPr id="5" name="object 3"/>
          <p:cNvSpPr txBox="1"/>
          <p:nvPr/>
        </p:nvSpPr>
        <p:spPr>
          <a:xfrm>
            <a:off x="4216401" y="1460173"/>
            <a:ext cx="7454900" cy="4614725"/>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chemeClr val="bg1"/>
                </a:solidFill>
                <a:latin typeface="Trebuchet MS"/>
                <a:cs typeface="Trebuchet MS"/>
              </a:rPr>
              <a:t>A cloud-based WMS refers to a facility with warehouse management. With a 100% web-based interface, it can be accessed from any device via an internet connection. External servers are used to run and store the program data, so the business doesn’t need to store</a:t>
            </a:r>
          </a:p>
          <a:p>
            <a:pPr marL="12700">
              <a:lnSpc>
                <a:spcPct val="100000"/>
              </a:lnSpc>
              <a:spcBef>
                <a:spcPts val="585"/>
              </a:spcBef>
            </a:pPr>
            <a:r>
              <a:rPr lang="en-US" sz="1300" dirty="0">
                <a:solidFill>
                  <a:schemeClr val="bg1"/>
                </a:solidFill>
                <a:latin typeface="Trebuchet MS"/>
                <a:cs typeface="Trebuchet MS"/>
              </a:rPr>
              <a:t>any hardware on its premises. This contracting mode is swiftly overtaking the </a:t>
            </a:r>
            <a:r>
              <a:rPr lang="en-US" sz="1300" dirty="0" err="1">
                <a:solidFill>
                  <a:schemeClr val="bg1"/>
                </a:solidFill>
                <a:latin typeface="Trebuchet MS"/>
                <a:cs typeface="Trebuchet MS"/>
              </a:rPr>
              <a:t>on-premise</a:t>
            </a:r>
            <a:r>
              <a:rPr lang="en-US" sz="1300" dirty="0">
                <a:solidFill>
                  <a:schemeClr val="bg1"/>
                </a:solidFill>
                <a:latin typeface="Trebuchet MS"/>
                <a:cs typeface="Trebuchet MS"/>
              </a:rPr>
              <a:t> model, whereby the system is installed on a server hosted by and contained within the company itself.</a:t>
            </a:r>
          </a:p>
          <a:p>
            <a:pPr marL="12700">
              <a:lnSpc>
                <a:spcPct val="100000"/>
              </a:lnSpc>
              <a:spcBef>
                <a:spcPts val="585"/>
              </a:spcBef>
            </a:pPr>
            <a:endParaRPr lang="en-US" sz="1300" dirty="0">
              <a:solidFill>
                <a:schemeClr val="bg1"/>
              </a:solidFill>
              <a:latin typeface="Trebuchet MS"/>
              <a:cs typeface="Trebuchet MS"/>
            </a:endParaRPr>
          </a:p>
          <a:p>
            <a:pPr marL="12700">
              <a:lnSpc>
                <a:spcPct val="100000"/>
              </a:lnSpc>
              <a:spcBef>
                <a:spcPts val="585"/>
              </a:spcBef>
            </a:pPr>
            <a:r>
              <a:rPr lang="en-US" sz="1600" b="1" dirty="0">
                <a:solidFill>
                  <a:srgbClr val="FAA833"/>
                </a:solidFill>
                <a:latin typeface="Trebuchet MS"/>
                <a:cs typeface="Trebuchet MS"/>
              </a:rPr>
              <a:t>Key features</a:t>
            </a:r>
            <a:endParaRPr lang="en-US" sz="1300" dirty="0">
              <a:solidFill>
                <a:schemeClr val="bg1"/>
              </a:solidFill>
              <a:latin typeface="Trebuchet MS"/>
              <a:cs typeface="Trebuchet MS"/>
            </a:endParaRPr>
          </a:p>
          <a:p>
            <a:pPr marL="12700">
              <a:lnSpc>
                <a:spcPct val="100000"/>
              </a:lnSpc>
              <a:spcBef>
                <a:spcPts val="585"/>
              </a:spcBef>
            </a:pPr>
            <a:r>
              <a:rPr lang="en-US" sz="1300" b="1" i="1" dirty="0">
                <a:solidFill>
                  <a:schemeClr val="bg1"/>
                </a:solidFill>
                <a:latin typeface="Trebuchet MS"/>
                <a:cs typeface="Trebuchet MS"/>
              </a:rPr>
              <a:t>Having a SaaS WMS brings multiple benefits, namely:</a:t>
            </a:r>
          </a:p>
          <a:p>
            <a:pPr marL="298450" indent="-285750">
              <a:lnSpc>
                <a:spcPct val="100000"/>
              </a:lnSpc>
              <a:spcBef>
                <a:spcPts val="585"/>
              </a:spcBef>
              <a:buClr>
                <a:srgbClr val="FAA833"/>
              </a:buClr>
              <a:buFont typeface="Arial" panose="020B0604020202020204" pitchFamily="34" charset="0"/>
              <a:buChar char="•"/>
            </a:pPr>
            <a:r>
              <a:rPr lang="en-US" sz="1300" dirty="0">
                <a:solidFill>
                  <a:schemeClr val="bg1"/>
                </a:solidFill>
                <a:latin typeface="Trebuchet MS"/>
                <a:cs typeface="Trebuchet MS"/>
              </a:rPr>
              <a:t>100% cloud-based. All information and data generated in the facility are captured and stored in the cloud utilizing cloud computing.</a:t>
            </a:r>
          </a:p>
          <a:p>
            <a:pPr marL="298450" indent="-285750">
              <a:lnSpc>
                <a:spcPct val="100000"/>
              </a:lnSpc>
              <a:spcBef>
                <a:spcPts val="585"/>
              </a:spcBef>
              <a:buClr>
                <a:srgbClr val="FAA833"/>
              </a:buClr>
              <a:buFont typeface="Arial" panose="020B0604020202020204" pitchFamily="34" charset="0"/>
              <a:buChar char="•"/>
            </a:pPr>
            <a:r>
              <a:rPr lang="en-US" sz="1300" dirty="0">
                <a:solidFill>
                  <a:schemeClr val="bg1"/>
                </a:solidFill>
                <a:latin typeface="Trebuchet MS"/>
                <a:cs typeface="Trebuchet MS"/>
              </a:rPr>
              <a:t>Multiuser. Companies can increase or reduce the number of licenses based on their workload and product demand.</a:t>
            </a:r>
          </a:p>
          <a:p>
            <a:pPr marL="298450" indent="-285750">
              <a:lnSpc>
                <a:spcPct val="100000"/>
              </a:lnSpc>
              <a:spcBef>
                <a:spcPts val="585"/>
              </a:spcBef>
              <a:buClr>
                <a:srgbClr val="FAA833"/>
              </a:buClr>
              <a:buFont typeface="Arial" panose="020B0604020202020204" pitchFamily="34" charset="0"/>
              <a:buChar char="•"/>
            </a:pPr>
            <a:r>
              <a:rPr lang="en-US" sz="1300" dirty="0">
                <a:solidFill>
                  <a:schemeClr val="bg1"/>
                </a:solidFill>
                <a:latin typeface="Trebuchet MS"/>
                <a:cs typeface="Trebuchet MS"/>
              </a:rPr>
              <a:t>Multi-device. The software can be accessed from any computer or portable device (tablet or smartphone) with an internet connection.</a:t>
            </a:r>
          </a:p>
          <a:p>
            <a:pPr marL="298450" indent="-285750">
              <a:lnSpc>
                <a:spcPct val="100000"/>
              </a:lnSpc>
              <a:spcBef>
                <a:spcPts val="585"/>
              </a:spcBef>
              <a:buClr>
                <a:srgbClr val="FAA833"/>
              </a:buClr>
              <a:buFont typeface="Arial" panose="020B0604020202020204" pitchFamily="34" charset="0"/>
              <a:buChar char="•"/>
            </a:pPr>
            <a:r>
              <a:rPr lang="en-US" sz="1300" dirty="0">
                <a:solidFill>
                  <a:schemeClr val="bg1"/>
                </a:solidFill>
                <a:latin typeface="Trebuchet MS"/>
                <a:cs typeface="Trebuchet MS"/>
              </a:rPr>
              <a:t>In real-time. Warehouse inventory is continuously updated, e.g., whenever a product is received and stored and an order is prepared and sent to a customer.</a:t>
            </a:r>
          </a:p>
          <a:p>
            <a:pPr marL="298450" indent="-285750">
              <a:lnSpc>
                <a:spcPct val="100000"/>
              </a:lnSpc>
              <a:spcBef>
                <a:spcPts val="585"/>
              </a:spcBef>
              <a:buClr>
                <a:srgbClr val="FAA833"/>
              </a:buClr>
              <a:buFont typeface="Arial" panose="020B0604020202020204" pitchFamily="34" charset="0"/>
              <a:buChar char="•"/>
            </a:pPr>
            <a:r>
              <a:rPr lang="en-US" sz="1300" dirty="0">
                <a:solidFill>
                  <a:schemeClr val="bg1"/>
                </a:solidFill>
                <a:latin typeface="Trebuchet MS"/>
                <a:cs typeface="Trebuchet MS"/>
              </a:rPr>
              <a:t>Scalable. The software features can be adjusted, modified, and expanded according to the company’s needs to adapt to business growth and fluctuations. Secure. There’s no risk of accidental data loss since backups are made automatically.</a:t>
            </a:r>
          </a:p>
        </p:txBody>
      </p:sp>
      <p:sp>
        <p:nvSpPr>
          <p:cNvPr id="3" name="Rectangle 2"/>
          <p:cNvSpPr/>
          <p:nvPr/>
        </p:nvSpPr>
        <p:spPr>
          <a:xfrm>
            <a:off x="0" y="0"/>
            <a:ext cx="4038600" cy="6858000"/>
          </a:xfrm>
          <a:prstGeom prst="rect">
            <a:avLst/>
          </a:prstGeom>
          <a:blipFill dpi="0" rotWithShape="0">
            <a:blip r:embed="rId2"/>
            <a:srcRect/>
            <a:tile tx="-139065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4889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36080" y="4453940"/>
            <a:ext cx="3064999" cy="1451679"/>
          </a:xfrm>
          <a:prstGeom prst="rect">
            <a:avLst/>
          </a:prstGeom>
        </p:spPr>
        <p:txBody>
          <a:bodyPr vert="horz" wrap="square" lIns="0" tIns="76200" rIns="0" bIns="0" rtlCol="0">
            <a:spAutoFit/>
          </a:bodyPr>
          <a:lstStyle/>
          <a:p>
            <a:pPr marL="12700">
              <a:lnSpc>
                <a:spcPct val="100000"/>
              </a:lnSpc>
              <a:spcBef>
                <a:spcPts val="600"/>
              </a:spcBef>
            </a:pPr>
            <a:r>
              <a:rPr lang="en-US" sz="2000" b="1" spc="-95" dirty="0">
                <a:solidFill>
                  <a:srgbClr val="0A3A5E"/>
                </a:solidFill>
                <a:latin typeface="Trebuchet MS"/>
                <a:cs typeface="Trebuchet MS"/>
              </a:rPr>
              <a:t>Email</a:t>
            </a:r>
            <a:endParaRPr sz="2000" dirty="0">
              <a:latin typeface="Trebuchet MS"/>
              <a:cs typeface="Trebuchet MS"/>
            </a:endParaRPr>
          </a:p>
          <a:p>
            <a:pPr marL="12700" marR="5080">
              <a:lnSpc>
                <a:spcPct val="100000"/>
              </a:lnSpc>
              <a:spcBef>
                <a:spcPts val="375"/>
              </a:spcBef>
            </a:pPr>
            <a:r>
              <a:rPr lang="en-IN" sz="1400" dirty="0">
                <a:latin typeface="Trebuchet MS" panose="020B0603020202020204" pitchFamily="34" charset="0"/>
              </a:rPr>
              <a:t>info@tmediabusinesssolution.com</a:t>
            </a:r>
          </a:p>
          <a:p>
            <a:pPr marL="12700" marR="5080">
              <a:lnSpc>
                <a:spcPct val="100000"/>
              </a:lnSpc>
              <a:spcBef>
                <a:spcPts val="375"/>
              </a:spcBef>
            </a:pPr>
            <a:r>
              <a:rPr lang="en-IN" sz="1400" dirty="0">
                <a:latin typeface="Trebuchet MS" panose="020B0603020202020204" pitchFamily="34" charset="0"/>
                <a:cs typeface="Trebuchet MS"/>
                <a:hlinkClick r:id="rId2"/>
              </a:rPr>
              <a:t>at@tmbsusa.com</a:t>
            </a:r>
            <a:endParaRPr lang="en-IN" sz="1400" dirty="0">
              <a:latin typeface="Trebuchet MS" panose="020B0603020202020204" pitchFamily="34" charset="0"/>
              <a:cs typeface="Trebuchet MS"/>
            </a:endParaRPr>
          </a:p>
          <a:p>
            <a:pPr marL="12700" marR="5080">
              <a:lnSpc>
                <a:spcPct val="100000"/>
              </a:lnSpc>
              <a:spcBef>
                <a:spcPts val="375"/>
              </a:spcBef>
            </a:pPr>
            <a:r>
              <a:rPr lang="en-IN" sz="1400" dirty="0">
                <a:latin typeface="Trebuchet MS" panose="020B0603020202020204" pitchFamily="34" charset="0"/>
                <a:cs typeface="Trebuchet MS"/>
                <a:hlinkClick r:id="rId3"/>
              </a:rPr>
              <a:t>sp@tmbsusa.com</a:t>
            </a:r>
            <a:endParaRPr lang="en-IN" sz="1400" dirty="0">
              <a:latin typeface="Trebuchet MS" panose="020B0603020202020204" pitchFamily="34" charset="0"/>
              <a:cs typeface="Trebuchet MS"/>
            </a:endParaRPr>
          </a:p>
          <a:p>
            <a:pPr marL="12700" marR="5080">
              <a:lnSpc>
                <a:spcPct val="100000"/>
              </a:lnSpc>
              <a:spcBef>
                <a:spcPts val="375"/>
              </a:spcBef>
            </a:pPr>
            <a:endParaRPr sz="1400" dirty="0">
              <a:latin typeface="Trebuchet MS" panose="020B0603020202020204" pitchFamily="34" charset="0"/>
              <a:cs typeface="Trebuchet MS"/>
            </a:endParaRPr>
          </a:p>
        </p:txBody>
      </p:sp>
      <p:sp>
        <p:nvSpPr>
          <p:cNvPr id="3" name="object 3"/>
          <p:cNvSpPr txBox="1"/>
          <p:nvPr/>
        </p:nvSpPr>
        <p:spPr>
          <a:xfrm>
            <a:off x="4546225" y="3302901"/>
            <a:ext cx="2321560" cy="788677"/>
          </a:xfrm>
          <a:prstGeom prst="rect">
            <a:avLst/>
          </a:prstGeom>
        </p:spPr>
        <p:txBody>
          <a:bodyPr vert="horz" wrap="square" lIns="0" tIns="138430" rIns="0" bIns="0" rtlCol="0">
            <a:spAutoFit/>
          </a:bodyPr>
          <a:lstStyle/>
          <a:p>
            <a:pPr marL="12700">
              <a:lnSpc>
                <a:spcPct val="100000"/>
              </a:lnSpc>
              <a:spcBef>
                <a:spcPts val="1090"/>
              </a:spcBef>
            </a:pPr>
            <a:r>
              <a:rPr sz="2000" b="1" spc="-114" dirty="0">
                <a:solidFill>
                  <a:srgbClr val="0A3A5E"/>
                </a:solidFill>
                <a:latin typeface="Trebuchet MS"/>
                <a:cs typeface="Trebuchet MS"/>
              </a:rPr>
              <a:t>P</a:t>
            </a:r>
            <a:r>
              <a:rPr sz="2000" b="1" spc="-75" dirty="0">
                <a:solidFill>
                  <a:srgbClr val="0A3A5E"/>
                </a:solidFill>
                <a:latin typeface="Trebuchet MS"/>
                <a:cs typeface="Trebuchet MS"/>
              </a:rPr>
              <a:t>hone</a:t>
            </a:r>
            <a:r>
              <a:rPr sz="2000" b="1" spc="-175" dirty="0">
                <a:solidFill>
                  <a:srgbClr val="0A3A5E"/>
                </a:solidFill>
                <a:latin typeface="Trebuchet MS"/>
                <a:cs typeface="Trebuchet MS"/>
              </a:rPr>
              <a:t> </a:t>
            </a:r>
            <a:r>
              <a:rPr sz="2000" b="1" spc="-80" dirty="0">
                <a:solidFill>
                  <a:srgbClr val="0A3A5E"/>
                </a:solidFill>
                <a:latin typeface="Trebuchet MS"/>
                <a:cs typeface="Trebuchet MS"/>
              </a:rPr>
              <a:t>Number</a:t>
            </a:r>
            <a:endParaRPr sz="2000" dirty="0">
              <a:latin typeface="Trebuchet MS"/>
              <a:cs typeface="Trebuchet MS"/>
            </a:endParaRPr>
          </a:p>
          <a:p>
            <a:pPr marL="12700" marR="5080">
              <a:lnSpc>
                <a:spcPct val="100000"/>
              </a:lnSpc>
              <a:spcBef>
                <a:spcPts val="755"/>
              </a:spcBef>
            </a:pPr>
            <a:r>
              <a:rPr lang="en-IN" sz="1550" spc="-80" dirty="0">
                <a:solidFill>
                  <a:srgbClr val="1F2326"/>
                </a:solidFill>
                <a:latin typeface="Trebuchet MS"/>
                <a:cs typeface="Trebuchet MS"/>
              </a:rPr>
              <a:t>+1 908-334-4476</a:t>
            </a:r>
          </a:p>
        </p:txBody>
      </p:sp>
      <p:sp>
        <p:nvSpPr>
          <p:cNvPr id="4" name="object 4"/>
          <p:cNvSpPr txBox="1"/>
          <p:nvPr/>
        </p:nvSpPr>
        <p:spPr>
          <a:xfrm>
            <a:off x="1297548" y="3201868"/>
            <a:ext cx="2321560" cy="466794"/>
          </a:xfrm>
          <a:prstGeom prst="rect">
            <a:avLst/>
          </a:prstGeom>
        </p:spPr>
        <p:txBody>
          <a:bodyPr vert="horz" wrap="square" lIns="0" tIns="157480" rIns="0" bIns="0" rtlCol="0">
            <a:spAutoFit/>
          </a:bodyPr>
          <a:lstStyle/>
          <a:p>
            <a:pPr marL="12700">
              <a:lnSpc>
                <a:spcPct val="100000"/>
              </a:lnSpc>
              <a:spcBef>
                <a:spcPts val="1240"/>
              </a:spcBef>
            </a:pPr>
            <a:r>
              <a:rPr sz="2000" b="1" spc="-95" dirty="0">
                <a:solidFill>
                  <a:srgbClr val="0A3A5E"/>
                </a:solidFill>
                <a:latin typeface="Trebuchet MS"/>
                <a:cs typeface="Trebuchet MS"/>
              </a:rPr>
              <a:t>Location</a:t>
            </a:r>
            <a:endParaRPr sz="2000" dirty="0">
              <a:latin typeface="Trebuchet MS"/>
              <a:cs typeface="Trebuchet MS"/>
            </a:endParaRPr>
          </a:p>
        </p:txBody>
      </p:sp>
      <p:sp>
        <p:nvSpPr>
          <p:cNvPr id="5" name="object 5"/>
          <p:cNvSpPr txBox="1"/>
          <p:nvPr/>
        </p:nvSpPr>
        <p:spPr>
          <a:xfrm>
            <a:off x="916548" y="2371512"/>
            <a:ext cx="3660140" cy="655320"/>
          </a:xfrm>
          <a:prstGeom prst="rect">
            <a:avLst/>
          </a:prstGeom>
        </p:spPr>
        <p:txBody>
          <a:bodyPr vert="horz" wrap="square" lIns="0" tIns="16510" rIns="0" bIns="0" rtlCol="0">
            <a:spAutoFit/>
          </a:bodyPr>
          <a:lstStyle/>
          <a:p>
            <a:pPr marL="12700">
              <a:lnSpc>
                <a:spcPct val="100000"/>
              </a:lnSpc>
              <a:spcBef>
                <a:spcPts val="130"/>
              </a:spcBef>
            </a:pPr>
            <a:r>
              <a:rPr sz="4100" b="1" spc="-40" dirty="0">
                <a:solidFill>
                  <a:srgbClr val="0A3A5E"/>
                </a:solidFill>
                <a:latin typeface="Verdana"/>
                <a:cs typeface="Verdana"/>
              </a:rPr>
              <a:t>CONTACT</a:t>
            </a:r>
            <a:r>
              <a:rPr sz="4100" b="1" spc="-220" dirty="0">
                <a:solidFill>
                  <a:srgbClr val="0A3A5E"/>
                </a:solidFill>
                <a:latin typeface="Verdana"/>
                <a:cs typeface="Verdana"/>
              </a:rPr>
              <a:t> </a:t>
            </a:r>
            <a:r>
              <a:rPr sz="4100" b="1" spc="-150" dirty="0">
                <a:solidFill>
                  <a:srgbClr val="FAA833"/>
                </a:solidFill>
                <a:latin typeface="Verdana"/>
                <a:cs typeface="Verdana"/>
              </a:rPr>
              <a:t>US</a:t>
            </a:r>
            <a:endParaRPr sz="4100" dirty="0">
              <a:latin typeface="Verdana"/>
              <a:cs typeface="Verdana"/>
            </a:endParaRPr>
          </a:p>
        </p:txBody>
      </p:sp>
      <p:sp>
        <p:nvSpPr>
          <p:cNvPr id="10" name="object 10"/>
          <p:cNvSpPr/>
          <p:nvPr/>
        </p:nvSpPr>
        <p:spPr>
          <a:xfrm>
            <a:off x="8019271" y="1348212"/>
            <a:ext cx="4162425" cy="5509895"/>
          </a:xfrm>
          <a:custGeom>
            <a:avLst/>
            <a:gdLst/>
            <a:ahLst/>
            <a:cxnLst/>
            <a:rect l="l" t="t" r="r" b="b"/>
            <a:pathLst>
              <a:path w="4162425" h="5509895">
                <a:moveTo>
                  <a:pt x="4161897" y="0"/>
                </a:moveTo>
                <a:lnTo>
                  <a:pt x="1115243" y="0"/>
                </a:lnTo>
                <a:lnTo>
                  <a:pt x="113518" y="1734972"/>
                </a:lnTo>
                <a:lnTo>
                  <a:pt x="90287" y="1778003"/>
                </a:lnTo>
                <a:lnTo>
                  <a:pt x="69722" y="1821956"/>
                </a:lnTo>
                <a:lnTo>
                  <a:pt x="51816" y="1866716"/>
                </a:lnTo>
                <a:lnTo>
                  <a:pt x="36567" y="1912168"/>
                </a:lnTo>
                <a:lnTo>
                  <a:pt x="23969" y="1958200"/>
                </a:lnTo>
                <a:lnTo>
                  <a:pt x="14018" y="2004695"/>
                </a:lnTo>
                <a:lnTo>
                  <a:pt x="6709" y="2051541"/>
                </a:lnTo>
                <a:lnTo>
                  <a:pt x="2038" y="2098622"/>
                </a:lnTo>
                <a:lnTo>
                  <a:pt x="0" y="2145826"/>
                </a:lnTo>
                <a:lnTo>
                  <a:pt x="590" y="2193037"/>
                </a:lnTo>
                <a:lnTo>
                  <a:pt x="3804" y="2240142"/>
                </a:lnTo>
                <a:lnTo>
                  <a:pt x="9638" y="2287025"/>
                </a:lnTo>
                <a:lnTo>
                  <a:pt x="18086" y="2333574"/>
                </a:lnTo>
                <a:lnTo>
                  <a:pt x="29145" y="2379674"/>
                </a:lnTo>
                <a:lnTo>
                  <a:pt x="42809" y="2425210"/>
                </a:lnTo>
                <a:lnTo>
                  <a:pt x="59075" y="2470069"/>
                </a:lnTo>
                <a:lnTo>
                  <a:pt x="77937" y="2514136"/>
                </a:lnTo>
                <a:lnTo>
                  <a:pt x="99391" y="2557297"/>
                </a:lnTo>
                <a:lnTo>
                  <a:pt x="123432" y="2599437"/>
                </a:lnTo>
                <a:lnTo>
                  <a:pt x="150056" y="2640444"/>
                </a:lnTo>
                <a:lnTo>
                  <a:pt x="2131358" y="5509793"/>
                </a:lnTo>
                <a:lnTo>
                  <a:pt x="4161897" y="5509793"/>
                </a:lnTo>
                <a:lnTo>
                  <a:pt x="4161897" y="0"/>
                </a:lnTo>
                <a:close/>
              </a:path>
            </a:pathLst>
          </a:custGeom>
          <a:solidFill>
            <a:srgbClr val="FAA833"/>
          </a:solidFill>
        </p:spPr>
        <p:txBody>
          <a:bodyPr wrap="square" lIns="0" tIns="0" rIns="0" bIns="0" rtlCol="0"/>
          <a:lstStyle/>
          <a:p>
            <a:endParaRPr/>
          </a:p>
        </p:txBody>
      </p:sp>
      <p:sp>
        <p:nvSpPr>
          <p:cNvPr id="11" name="object 11"/>
          <p:cNvSpPr/>
          <p:nvPr/>
        </p:nvSpPr>
        <p:spPr>
          <a:xfrm>
            <a:off x="7859812" y="3"/>
            <a:ext cx="4331970" cy="6858000"/>
          </a:xfrm>
          <a:custGeom>
            <a:avLst/>
            <a:gdLst/>
            <a:ahLst/>
            <a:cxnLst/>
            <a:rect l="l" t="t" r="r" b="b"/>
            <a:pathLst>
              <a:path w="4331970" h="6858000">
                <a:moveTo>
                  <a:pt x="4331886" y="0"/>
                </a:moveTo>
                <a:lnTo>
                  <a:pt x="1082210" y="0"/>
                </a:lnTo>
                <a:lnTo>
                  <a:pt x="137927" y="1635467"/>
                </a:lnTo>
                <a:lnTo>
                  <a:pt x="114195" y="1678938"/>
                </a:lnTo>
                <a:lnTo>
                  <a:pt x="92711" y="1723201"/>
                </a:lnTo>
                <a:lnTo>
                  <a:pt x="73473" y="1768176"/>
                </a:lnTo>
                <a:lnTo>
                  <a:pt x="56477" y="1813783"/>
                </a:lnTo>
                <a:lnTo>
                  <a:pt x="41719" y="1859942"/>
                </a:lnTo>
                <a:lnTo>
                  <a:pt x="29196" y="1906572"/>
                </a:lnTo>
                <a:lnTo>
                  <a:pt x="18906" y="1953593"/>
                </a:lnTo>
                <a:lnTo>
                  <a:pt x="10844" y="2000926"/>
                </a:lnTo>
                <a:lnTo>
                  <a:pt x="5008" y="2048490"/>
                </a:lnTo>
                <a:lnTo>
                  <a:pt x="1394" y="2096205"/>
                </a:lnTo>
                <a:lnTo>
                  <a:pt x="0" y="2143991"/>
                </a:lnTo>
                <a:lnTo>
                  <a:pt x="821" y="2191767"/>
                </a:lnTo>
                <a:lnTo>
                  <a:pt x="3854" y="2239454"/>
                </a:lnTo>
                <a:lnTo>
                  <a:pt x="9098" y="2286972"/>
                </a:lnTo>
                <a:lnTo>
                  <a:pt x="16547" y="2334240"/>
                </a:lnTo>
                <a:lnTo>
                  <a:pt x="26199" y="2381178"/>
                </a:lnTo>
                <a:lnTo>
                  <a:pt x="38050" y="2427707"/>
                </a:lnTo>
                <a:lnTo>
                  <a:pt x="52098" y="2473745"/>
                </a:lnTo>
                <a:lnTo>
                  <a:pt x="68339" y="2519214"/>
                </a:lnTo>
                <a:lnTo>
                  <a:pt x="86770" y="2564032"/>
                </a:lnTo>
                <a:lnTo>
                  <a:pt x="107387" y="2608119"/>
                </a:lnTo>
                <a:lnTo>
                  <a:pt x="130188" y="2651396"/>
                </a:lnTo>
                <a:lnTo>
                  <a:pt x="155168" y="2693783"/>
                </a:lnTo>
                <a:lnTo>
                  <a:pt x="182326" y="2735199"/>
                </a:lnTo>
                <a:lnTo>
                  <a:pt x="3029171" y="6858000"/>
                </a:lnTo>
                <a:lnTo>
                  <a:pt x="4331886" y="6858000"/>
                </a:lnTo>
                <a:lnTo>
                  <a:pt x="4331886" y="0"/>
                </a:lnTo>
                <a:close/>
              </a:path>
            </a:pathLst>
          </a:custGeom>
          <a:solidFill>
            <a:srgbClr val="0A3A5E">
              <a:alpha val="79998"/>
            </a:srgbClr>
          </a:solidFill>
        </p:spPr>
        <p:txBody>
          <a:bodyPr wrap="square" lIns="0" tIns="0" rIns="0" bIns="0" rtlCol="0"/>
          <a:lstStyle/>
          <a:p>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798" y="724606"/>
            <a:ext cx="1320995" cy="662412"/>
          </a:xfrm>
          <a:prstGeom prst="rect">
            <a:avLst/>
          </a:prstGeom>
        </p:spPr>
      </p:pic>
      <p:sp>
        <p:nvSpPr>
          <p:cNvPr id="14" name="object 2"/>
          <p:cNvSpPr txBox="1"/>
          <p:nvPr/>
        </p:nvSpPr>
        <p:spPr>
          <a:xfrm>
            <a:off x="1297548" y="3675086"/>
            <a:ext cx="1013099" cy="620683"/>
          </a:xfrm>
          <a:prstGeom prst="rect">
            <a:avLst/>
          </a:prstGeom>
        </p:spPr>
        <p:txBody>
          <a:bodyPr vert="horz" wrap="square" lIns="0" tIns="76200" rIns="0" bIns="0" rtlCol="0">
            <a:spAutoFit/>
          </a:bodyPr>
          <a:lstStyle>
            <a:defPPr>
              <a:defRPr lang="en-US"/>
            </a:defPPr>
            <a:lvl1pPr marL="298450" marR="5080" indent="-285750">
              <a:lnSpc>
                <a:spcPct val="100000"/>
              </a:lnSpc>
              <a:spcBef>
                <a:spcPts val="375"/>
              </a:spcBef>
              <a:buFont typeface="Arial" panose="020B0604020202020204" pitchFamily="34" charset="0"/>
              <a:buChar char="•"/>
              <a:defRPr sz="1550" b="1">
                <a:solidFill>
                  <a:srgbClr val="1F2326"/>
                </a:solidFill>
                <a:latin typeface="Trebuchet MS"/>
                <a:cs typeface="Trebuchet MS"/>
              </a:defRPr>
            </a:lvl1pPr>
          </a:lstStyle>
          <a:p>
            <a:r>
              <a:rPr lang="en-IN" sz="1600" b="0" dirty="0"/>
              <a:t>India	</a:t>
            </a:r>
          </a:p>
          <a:p>
            <a:r>
              <a:rPr lang="en-IN" sz="1600" b="0" dirty="0"/>
              <a:t>USA</a:t>
            </a:r>
          </a:p>
        </p:txBody>
      </p:sp>
      <p:sp>
        <p:nvSpPr>
          <p:cNvPr id="16" name="object 2"/>
          <p:cNvSpPr txBox="1"/>
          <p:nvPr/>
        </p:nvSpPr>
        <p:spPr>
          <a:xfrm>
            <a:off x="2320733" y="3668662"/>
            <a:ext cx="1108267" cy="620683"/>
          </a:xfrm>
          <a:prstGeom prst="rect">
            <a:avLst/>
          </a:prstGeom>
        </p:spPr>
        <p:txBody>
          <a:bodyPr vert="horz" wrap="square" lIns="0" tIns="76200" rIns="0" bIns="0" rtlCol="0">
            <a:spAutoFit/>
          </a:bodyPr>
          <a:lstStyle/>
          <a:p>
            <a:pPr marL="298450" marR="5080" indent="-285750">
              <a:lnSpc>
                <a:spcPct val="100000"/>
              </a:lnSpc>
              <a:spcBef>
                <a:spcPts val="375"/>
              </a:spcBef>
              <a:buFont typeface="Arial" panose="020B0604020202020204" pitchFamily="34" charset="0"/>
              <a:buChar char="•"/>
            </a:pPr>
            <a:r>
              <a:rPr lang="en-IN" sz="1600" dirty="0">
                <a:solidFill>
                  <a:srgbClr val="1F2326"/>
                </a:solidFill>
                <a:latin typeface="Trebuchet MS"/>
                <a:cs typeface="Trebuchet MS"/>
              </a:rPr>
              <a:t>Canada</a:t>
            </a:r>
          </a:p>
          <a:p>
            <a:pPr marL="298450" marR="5080" indent="-285750">
              <a:lnSpc>
                <a:spcPct val="100000"/>
              </a:lnSpc>
              <a:spcBef>
                <a:spcPts val="375"/>
              </a:spcBef>
              <a:buFont typeface="Arial" panose="020B0604020202020204" pitchFamily="34" charset="0"/>
              <a:buChar char="•"/>
            </a:pPr>
            <a:r>
              <a:rPr lang="en-IN" sz="1600" dirty="0">
                <a:latin typeface="Trebuchet MS" panose="020B0603020202020204" pitchFamily="34" charset="0"/>
              </a:rPr>
              <a:t>Belize</a:t>
            </a:r>
            <a:endParaRPr lang="en-IN" sz="1600" dirty="0">
              <a:latin typeface="Trebuchet MS" panose="020B0603020202020204" pitchFamily="34" charset="0"/>
              <a:cs typeface="Trebuchet MS"/>
            </a:endParaRPr>
          </a:p>
        </p:txBody>
      </p:sp>
      <p:sp>
        <p:nvSpPr>
          <p:cNvPr id="17" name="object 2"/>
          <p:cNvSpPr txBox="1"/>
          <p:nvPr/>
        </p:nvSpPr>
        <p:spPr>
          <a:xfrm>
            <a:off x="4546225" y="4453940"/>
            <a:ext cx="3064999" cy="651460"/>
          </a:xfrm>
          <a:prstGeom prst="rect">
            <a:avLst/>
          </a:prstGeom>
        </p:spPr>
        <p:txBody>
          <a:bodyPr vert="horz" wrap="square" lIns="0" tIns="76200" rIns="0" bIns="0" rtlCol="0">
            <a:spAutoFit/>
          </a:bodyPr>
          <a:lstStyle/>
          <a:p>
            <a:pPr marL="12700">
              <a:lnSpc>
                <a:spcPct val="100000"/>
              </a:lnSpc>
              <a:spcBef>
                <a:spcPts val="600"/>
              </a:spcBef>
            </a:pPr>
            <a:r>
              <a:rPr sz="2000" b="1" spc="-95" dirty="0">
                <a:solidFill>
                  <a:srgbClr val="0A3A5E"/>
                </a:solidFill>
                <a:latin typeface="Trebuchet MS"/>
                <a:cs typeface="Trebuchet MS"/>
              </a:rPr>
              <a:t>Web</a:t>
            </a:r>
            <a:endParaRPr sz="2000" dirty="0">
              <a:latin typeface="Trebuchet MS"/>
              <a:cs typeface="Trebuchet MS"/>
            </a:endParaRPr>
          </a:p>
          <a:p>
            <a:pPr marL="12700" marR="5080">
              <a:lnSpc>
                <a:spcPct val="100000"/>
              </a:lnSpc>
              <a:spcBef>
                <a:spcPts val="375"/>
              </a:spcBef>
            </a:pPr>
            <a:r>
              <a:rPr lang="en-IN" sz="1400" dirty="0">
                <a:latin typeface="Trebuchet MS" panose="020B0603020202020204" pitchFamily="34" charset="0"/>
              </a:rPr>
              <a:t>www.tmediabusinesssolution.com</a:t>
            </a:r>
            <a:endParaRPr sz="1550" dirty="0">
              <a:latin typeface="Trebuchet MS" panose="020B0603020202020204" pitchFamily="34" charset="0"/>
              <a:cs typeface="Trebuchet MS"/>
            </a:endParaRPr>
          </a:p>
        </p:txBody>
      </p:sp>
      <p:sp>
        <p:nvSpPr>
          <p:cNvPr id="19" name="Rectangle 18"/>
          <p:cNvSpPr/>
          <p:nvPr/>
        </p:nvSpPr>
        <p:spPr>
          <a:xfrm>
            <a:off x="990600" y="3429000"/>
            <a:ext cx="177885" cy="177885"/>
          </a:xfrm>
          <a:prstGeom prst="rect">
            <a:avLst/>
          </a:prstGeom>
          <a:solidFill>
            <a:srgbClr val="FAA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990600" y="4601785"/>
            <a:ext cx="177885" cy="177885"/>
          </a:xfrm>
          <a:prstGeom prst="rect">
            <a:avLst/>
          </a:prstGeom>
          <a:solidFill>
            <a:srgbClr val="FAA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4267174" y="3490166"/>
            <a:ext cx="177885" cy="177885"/>
          </a:xfrm>
          <a:prstGeom prst="rect">
            <a:avLst/>
          </a:prstGeom>
          <a:solidFill>
            <a:srgbClr val="FAA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4267174" y="4601785"/>
            <a:ext cx="177885" cy="177885"/>
          </a:xfrm>
          <a:prstGeom prst="rect">
            <a:avLst/>
          </a:prstGeom>
          <a:solidFill>
            <a:srgbClr val="FAA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bject 11"/>
          <p:cNvSpPr/>
          <p:nvPr/>
        </p:nvSpPr>
        <p:spPr>
          <a:xfrm>
            <a:off x="7862411" y="0"/>
            <a:ext cx="4331970" cy="6858000"/>
          </a:xfrm>
          <a:custGeom>
            <a:avLst/>
            <a:gdLst/>
            <a:ahLst/>
            <a:cxnLst/>
            <a:rect l="l" t="t" r="r" b="b"/>
            <a:pathLst>
              <a:path w="4331970" h="6858000">
                <a:moveTo>
                  <a:pt x="4331886" y="0"/>
                </a:moveTo>
                <a:lnTo>
                  <a:pt x="1082210" y="0"/>
                </a:lnTo>
                <a:lnTo>
                  <a:pt x="137927" y="1635467"/>
                </a:lnTo>
                <a:lnTo>
                  <a:pt x="114195" y="1678938"/>
                </a:lnTo>
                <a:lnTo>
                  <a:pt x="92711" y="1723201"/>
                </a:lnTo>
                <a:lnTo>
                  <a:pt x="73473" y="1768176"/>
                </a:lnTo>
                <a:lnTo>
                  <a:pt x="56477" y="1813783"/>
                </a:lnTo>
                <a:lnTo>
                  <a:pt x="41719" y="1859942"/>
                </a:lnTo>
                <a:lnTo>
                  <a:pt x="29196" y="1906572"/>
                </a:lnTo>
                <a:lnTo>
                  <a:pt x="18906" y="1953593"/>
                </a:lnTo>
                <a:lnTo>
                  <a:pt x="10844" y="2000926"/>
                </a:lnTo>
                <a:lnTo>
                  <a:pt x="5008" y="2048490"/>
                </a:lnTo>
                <a:lnTo>
                  <a:pt x="1394" y="2096205"/>
                </a:lnTo>
                <a:lnTo>
                  <a:pt x="0" y="2143991"/>
                </a:lnTo>
                <a:lnTo>
                  <a:pt x="821" y="2191767"/>
                </a:lnTo>
                <a:lnTo>
                  <a:pt x="3854" y="2239454"/>
                </a:lnTo>
                <a:lnTo>
                  <a:pt x="9098" y="2286972"/>
                </a:lnTo>
                <a:lnTo>
                  <a:pt x="16547" y="2334240"/>
                </a:lnTo>
                <a:lnTo>
                  <a:pt x="26199" y="2381178"/>
                </a:lnTo>
                <a:lnTo>
                  <a:pt x="38050" y="2427707"/>
                </a:lnTo>
                <a:lnTo>
                  <a:pt x="52098" y="2473745"/>
                </a:lnTo>
                <a:lnTo>
                  <a:pt x="68339" y="2519214"/>
                </a:lnTo>
                <a:lnTo>
                  <a:pt x="86770" y="2564032"/>
                </a:lnTo>
                <a:lnTo>
                  <a:pt x="107387" y="2608119"/>
                </a:lnTo>
                <a:lnTo>
                  <a:pt x="130188" y="2651396"/>
                </a:lnTo>
                <a:lnTo>
                  <a:pt x="155168" y="2693783"/>
                </a:lnTo>
                <a:lnTo>
                  <a:pt x="182326" y="2735199"/>
                </a:lnTo>
                <a:lnTo>
                  <a:pt x="3029171" y="6858000"/>
                </a:lnTo>
                <a:lnTo>
                  <a:pt x="4331886" y="6858000"/>
                </a:lnTo>
                <a:lnTo>
                  <a:pt x="4331886" y="0"/>
                </a:lnTo>
                <a:close/>
              </a:path>
            </a:pathLst>
          </a:custGeom>
          <a:blipFill dpi="0" rotWithShape="1">
            <a:blip r:embed="rId5"/>
            <a:srcRect/>
            <a:tile tx="-1035050" ty="101600" sx="77000" sy="82000" flip="none" algn="ctr"/>
          </a:blipFill>
        </p:spPr>
        <p:txBody>
          <a:bodyPr wrap="square" lIns="0" tIns="0" rIns="0" bIns="0" rtlCol="0"/>
          <a:lstStyle/>
          <a:p>
            <a:endParaRPr/>
          </a:p>
        </p:txBody>
      </p:sp>
      <p:sp>
        <p:nvSpPr>
          <p:cNvPr id="6" name="TextBox 5">
            <a:extLst>
              <a:ext uri="{FF2B5EF4-FFF2-40B4-BE49-F238E27FC236}">
                <a16:creationId xmlns:a16="http://schemas.microsoft.com/office/drawing/2014/main" id="{8607B7AF-BD87-C163-B2DC-60B48D937C97}"/>
              </a:ext>
            </a:extLst>
          </p:cNvPr>
          <p:cNvSpPr txBox="1"/>
          <p:nvPr/>
        </p:nvSpPr>
        <p:spPr>
          <a:xfrm>
            <a:off x="838200" y="5742137"/>
            <a:ext cx="4419600" cy="646331"/>
          </a:xfrm>
          <a:prstGeom prst="rect">
            <a:avLst/>
          </a:prstGeom>
          <a:noFill/>
        </p:spPr>
        <p:txBody>
          <a:bodyPr wrap="square" rtlCol="0">
            <a:spAutoFit/>
          </a:bodyPr>
          <a:lstStyle/>
          <a:p>
            <a:r>
              <a:rPr lang="en-US" dirty="0"/>
              <a:t>Demo: </a:t>
            </a:r>
            <a:r>
              <a:rPr lang="en-US" dirty="0">
                <a:hlinkClick r:id="rId6"/>
              </a:rPr>
              <a:t>https://ware.onlineedification.com/</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061200" cy="6858000"/>
          </a:xfrm>
          <a:custGeom>
            <a:avLst/>
            <a:gdLst/>
            <a:ahLst/>
            <a:cxnLst/>
            <a:rect l="l" t="t" r="r" b="b"/>
            <a:pathLst>
              <a:path w="7061200" h="6858000">
                <a:moveTo>
                  <a:pt x="7061022" y="0"/>
                </a:moveTo>
                <a:lnTo>
                  <a:pt x="0" y="0"/>
                </a:lnTo>
                <a:lnTo>
                  <a:pt x="0" y="6858000"/>
                </a:lnTo>
                <a:lnTo>
                  <a:pt x="7061022" y="6858000"/>
                </a:lnTo>
                <a:lnTo>
                  <a:pt x="7061022" y="0"/>
                </a:lnTo>
                <a:close/>
              </a:path>
            </a:pathLst>
          </a:custGeom>
          <a:solidFill>
            <a:srgbClr val="0A3A5E"/>
          </a:solidFill>
        </p:spPr>
        <p:txBody>
          <a:bodyPr wrap="square" lIns="0" tIns="0" rIns="0" bIns="0" rtlCol="0"/>
          <a:lstStyle/>
          <a:p>
            <a:endParaRPr/>
          </a:p>
        </p:txBody>
      </p:sp>
      <p:sp>
        <p:nvSpPr>
          <p:cNvPr id="3" name="object 3"/>
          <p:cNvSpPr txBox="1"/>
          <p:nvPr/>
        </p:nvSpPr>
        <p:spPr>
          <a:xfrm>
            <a:off x="838200" y="1223599"/>
            <a:ext cx="5562600" cy="4004751"/>
          </a:xfrm>
          <a:prstGeom prst="rect">
            <a:avLst/>
          </a:prstGeom>
        </p:spPr>
        <p:txBody>
          <a:bodyPr vert="horz" wrap="square" lIns="0" tIns="49530" rIns="0" bIns="0" rtlCol="0">
            <a:spAutoFit/>
          </a:bodyPr>
          <a:lstStyle/>
          <a:p>
            <a:pPr marL="12700" marR="2580005">
              <a:lnSpc>
                <a:spcPts val="4800"/>
              </a:lnSpc>
              <a:spcBef>
                <a:spcPts val="390"/>
              </a:spcBef>
            </a:pPr>
            <a:r>
              <a:rPr sz="4100" b="1" dirty="0">
                <a:solidFill>
                  <a:srgbClr val="FFFFFF"/>
                </a:solidFill>
                <a:latin typeface="Verdana"/>
                <a:cs typeface="Verdana"/>
              </a:rPr>
              <a:t>ABOUT </a:t>
            </a:r>
            <a:r>
              <a:rPr sz="4100" b="1" spc="5" dirty="0">
                <a:solidFill>
                  <a:srgbClr val="FFFFFF"/>
                </a:solidFill>
                <a:latin typeface="Verdana"/>
                <a:cs typeface="Verdana"/>
              </a:rPr>
              <a:t> </a:t>
            </a:r>
            <a:r>
              <a:rPr lang="en-US" sz="4100" b="1" spc="40" dirty="0">
                <a:solidFill>
                  <a:srgbClr val="FAA833"/>
                </a:solidFill>
                <a:latin typeface="Verdana"/>
                <a:cs typeface="Verdana"/>
              </a:rPr>
              <a:t>TMBs</a:t>
            </a:r>
            <a:endParaRPr sz="4100" dirty="0">
              <a:latin typeface="Verdana"/>
              <a:cs typeface="Verdana"/>
            </a:endParaRPr>
          </a:p>
          <a:p>
            <a:pPr marL="12700" marR="5080">
              <a:lnSpc>
                <a:spcPct val="128200"/>
              </a:lnSpc>
              <a:spcBef>
                <a:spcPts val="2075"/>
              </a:spcBef>
            </a:pPr>
            <a:r>
              <a:rPr lang="en-US" sz="1400" dirty="0">
                <a:solidFill>
                  <a:schemeClr val="bg1"/>
                </a:solidFill>
                <a:latin typeface="Trebuchet MS" panose="020B0603020202020204" pitchFamily="34" charset="0"/>
              </a:rPr>
              <a:t>TMBS is a pioneer in web design and development and has been voted as one of the Top 10 service development companies in India. We are a leading IT Consulting and web solution provider in custom software, website, games, web apps, enterprise mobility, mobile apps and cloud-based application design and development. We are ranked one of the fastest-growing web design and IT company globally, with successfully delivered projects across the U.S.A, UK, UAE, Canada and other countries. Over 80% of client retention rate demonstrates our level of services and client satisfaction.</a:t>
            </a:r>
            <a:endParaRPr sz="1300" dirty="0">
              <a:solidFill>
                <a:schemeClr val="bg1"/>
              </a:solidFill>
              <a:latin typeface="Trebuchet MS" panose="020B0603020202020204" pitchFamily="34" charset="0"/>
              <a:cs typeface="Trebuchet MS"/>
            </a:endParaRPr>
          </a:p>
        </p:txBody>
      </p:sp>
      <p:sp>
        <p:nvSpPr>
          <p:cNvPr id="8" name="Rectangle 7"/>
          <p:cNvSpPr/>
          <p:nvPr/>
        </p:nvSpPr>
        <p:spPr>
          <a:xfrm>
            <a:off x="7061200" y="0"/>
            <a:ext cx="5130800" cy="6858000"/>
          </a:xfrm>
          <a:prstGeom prst="rect">
            <a:avLst/>
          </a:prstGeom>
          <a:blipFill dpi="0" rotWithShape="1">
            <a:blip r:embed="rId2"/>
            <a:srcRect/>
            <a:tile tx="41275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object 4"/>
          <p:cNvGrpSpPr/>
          <p:nvPr/>
        </p:nvGrpSpPr>
        <p:grpSpPr>
          <a:xfrm>
            <a:off x="0" y="2057400"/>
            <a:ext cx="12192000" cy="4876800"/>
            <a:chOff x="0" y="2095487"/>
            <a:chExt cx="12192000" cy="4754245"/>
          </a:xfrm>
        </p:grpSpPr>
        <p:sp>
          <p:nvSpPr>
            <p:cNvPr id="23" name="object 5"/>
            <p:cNvSpPr/>
            <p:nvPr/>
          </p:nvSpPr>
          <p:spPr>
            <a:xfrm>
              <a:off x="0" y="2095487"/>
              <a:ext cx="12192000" cy="4754245"/>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24" name="object 6"/>
            <p:cNvSpPr/>
            <p:nvPr/>
          </p:nvSpPr>
          <p:spPr>
            <a:xfrm>
              <a:off x="851649" y="2570365"/>
              <a:ext cx="350520" cy="2258060"/>
            </a:xfrm>
            <a:custGeom>
              <a:avLst/>
              <a:gdLst/>
              <a:ahLst/>
              <a:cxnLst/>
              <a:rect l="l" t="t" r="r" b="b"/>
              <a:pathLst>
                <a:path w="350519" h="2258060">
                  <a:moveTo>
                    <a:pt x="349948" y="2082749"/>
                  </a:moveTo>
                  <a:lnTo>
                    <a:pt x="343687" y="2036241"/>
                  </a:lnTo>
                  <a:lnTo>
                    <a:pt x="326059" y="1994446"/>
                  </a:lnTo>
                  <a:lnTo>
                    <a:pt x="298691" y="1959025"/>
                  </a:lnTo>
                  <a:lnTo>
                    <a:pt x="263283" y="1931670"/>
                  </a:lnTo>
                  <a:lnTo>
                    <a:pt x="221488" y="1914029"/>
                  </a:lnTo>
                  <a:lnTo>
                    <a:pt x="174980" y="1907781"/>
                  </a:lnTo>
                  <a:lnTo>
                    <a:pt x="128460" y="1914029"/>
                  </a:lnTo>
                  <a:lnTo>
                    <a:pt x="86652" y="1931670"/>
                  </a:lnTo>
                  <a:lnTo>
                    <a:pt x="51244" y="1959025"/>
                  </a:lnTo>
                  <a:lnTo>
                    <a:pt x="23876" y="1994446"/>
                  </a:lnTo>
                  <a:lnTo>
                    <a:pt x="6248" y="2036241"/>
                  </a:lnTo>
                  <a:lnTo>
                    <a:pt x="0" y="2082749"/>
                  </a:lnTo>
                  <a:lnTo>
                    <a:pt x="6248" y="2129269"/>
                  </a:lnTo>
                  <a:lnTo>
                    <a:pt x="23876" y="2171065"/>
                  </a:lnTo>
                  <a:lnTo>
                    <a:pt x="51244" y="2206472"/>
                  </a:lnTo>
                  <a:lnTo>
                    <a:pt x="86652" y="2233828"/>
                  </a:lnTo>
                  <a:lnTo>
                    <a:pt x="128460" y="2251468"/>
                  </a:lnTo>
                  <a:lnTo>
                    <a:pt x="174980" y="2257717"/>
                  </a:lnTo>
                  <a:lnTo>
                    <a:pt x="221488" y="2251468"/>
                  </a:lnTo>
                  <a:lnTo>
                    <a:pt x="263283" y="2233828"/>
                  </a:lnTo>
                  <a:lnTo>
                    <a:pt x="298691" y="2206472"/>
                  </a:lnTo>
                  <a:lnTo>
                    <a:pt x="326059" y="2171065"/>
                  </a:lnTo>
                  <a:lnTo>
                    <a:pt x="343687" y="2129269"/>
                  </a:lnTo>
                  <a:lnTo>
                    <a:pt x="349948" y="2082749"/>
                  </a:lnTo>
                  <a:close/>
                </a:path>
                <a:path w="350519" h="2258060">
                  <a:moveTo>
                    <a:pt x="349948" y="174967"/>
                  </a:moveTo>
                  <a:lnTo>
                    <a:pt x="343687" y="128460"/>
                  </a:lnTo>
                  <a:lnTo>
                    <a:pt x="326059" y="86664"/>
                  </a:lnTo>
                  <a:lnTo>
                    <a:pt x="298691" y="51257"/>
                  </a:lnTo>
                  <a:lnTo>
                    <a:pt x="263283" y="23888"/>
                  </a:lnTo>
                  <a:lnTo>
                    <a:pt x="221488" y="6261"/>
                  </a:lnTo>
                  <a:lnTo>
                    <a:pt x="174980" y="0"/>
                  </a:lnTo>
                  <a:lnTo>
                    <a:pt x="128460" y="6261"/>
                  </a:lnTo>
                  <a:lnTo>
                    <a:pt x="86652" y="23888"/>
                  </a:lnTo>
                  <a:lnTo>
                    <a:pt x="51244" y="51257"/>
                  </a:lnTo>
                  <a:lnTo>
                    <a:pt x="23876" y="86664"/>
                  </a:lnTo>
                  <a:lnTo>
                    <a:pt x="6248" y="128460"/>
                  </a:lnTo>
                  <a:lnTo>
                    <a:pt x="0" y="174967"/>
                  </a:lnTo>
                  <a:lnTo>
                    <a:pt x="6248" y="221488"/>
                  </a:lnTo>
                  <a:lnTo>
                    <a:pt x="23876" y="263283"/>
                  </a:lnTo>
                  <a:lnTo>
                    <a:pt x="51244" y="298704"/>
                  </a:lnTo>
                  <a:lnTo>
                    <a:pt x="86652" y="326059"/>
                  </a:lnTo>
                  <a:lnTo>
                    <a:pt x="128460" y="343700"/>
                  </a:lnTo>
                  <a:lnTo>
                    <a:pt x="174980" y="349948"/>
                  </a:lnTo>
                  <a:lnTo>
                    <a:pt x="221488" y="343700"/>
                  </a:lnTo>
                  <a:lnTo>
                    <a:pt x="263283" y="326059"/>
                  </a:lnTo>
                  <a:lnTo>
                    <a:pt x="298691" y="298704"/>
                  </a:lnTo>
                  <a:lnTo>
                    <a:pt x="326059" y="263283"/>
                  </a:lnTo>
                  <a:lnTo>
                    <a:pt x="343687" y="221488"/>
                  </a:lnTo>
                  <a:lnTo>
                    <a:pt x="349948" y="174967"/>
                  </a:lnTo>
                  <a:close/>
                </a:path>
              </a:pathLst>
            </a:custGeom>
            <a:solidFill>
              <a:srgbClr val="FAA833"/>
            </a:solidFill>
          </p:spPr>
          <p:txBody>
            <a:bodyPr wrap="square" lIns="0" tIns="0" rIns="0" bIns="0" rtlCol="0"/>
            <a:lstStyle/>
            <a:p>
              <a:endParaRPr/>
            </a:p>
          </p:txBody>
        </p:sp>
      </p:grpSp>
      <p:sp>
        <p:nvSpPr>
          <p:cNvPr id="2" name="object 2"/>
          <p:cNvSpPr/>
          <p:nvPr/>
        </p:nvSpPr>
        <p:spPr>
          <a:xfrm>
            <a:off x="761301" y="2438400"/>
            <a:ext cx="5329555" cy="3658590"/>
          </a:xfrm>
          <a:custGeom>
            <a:avLst/>
            <a:gdLst/>
            <a:ahLst/>
            <a:cxnLst/>
            <a:rect l="l" t="t" r="r" b="b"/>
            <a:pathLst>
              <a:path w="5329555" h="3619500">
                <a:moveTo>
                  <a:pt x="5329262" y="0"/>
                </a:moveTo>
                <a:lnTo>
                  <a:pt x="0" y="0"/>
                </a:lnTo>
                <a:lnTo>
                  <a:pt x="0" y="3619182"/>
                </a:lnTo>
                <a:lnTo>
                  <a:pt x="5329262" y="3619182"/>
                </a:lnTo>
                <a:lnTo>
                  <a:pt x="5329262" y="0"/>
                </a:lnTo>
                <a:close/>
              </a:path>
            </a:pathLst>
          </a:custGeom>
          <a:blipFill dpi="0" rotWithShape="1">
            <a:blip r:embed="rId2"/>
            <a:srcRect/>
            <a:stretch>
              <a:fillRect/>
            </a:stretch>
          </a:blipFill>
        </p:spPr>
        <p:txBody>
          <a:bodyPr wrap="square" lIns="0" tIns="0" rIns="0" bIns="0" rtlCol="0"/>
          <a:lstStyle/>
          <a:p>
            <a:endParaRPr/>
          </a:p>
        </p:txBody>
      </p:sp>
      <p:sp>
        <p:nvSpPr>
          <p:cNvPr id="3" name="object 3"/>
          <p:cNvSpPr txBox="1">
            <a:spLocks noGrp="1"/>
          </p:cNvSpPr>
          <p:nvPr>
            <p:ph type="title"/>
          </p:nvPr>
        </p:nvSpPr>
        <p:spPr>
          <a:xfrm>
            <a:off x="1898699" y="297995"/>
            <a:ext cx="8383905" cy="1598515"/>
          </a:xfrm>
          <a:prstGeom prst="rect">
            <a:avLst/>
          </a:prstGeom>
        </p:spPr>
        <p:txBody>
          <a:bodyPr vert="horz" wrap="square" lIns="0" tIns="348615" rIns="0" bIns="0" rtlCol="0">
            <a:spAutoFit/>
          </a:bodyPr>
          <a:lstStyle/>
          <a:p>
            <a:pPr algn="ctr">
              <a:lnSpc>
                <a:spcPct val="150000"/>
              </a:lnSpc>
              <a:spcBef>
                <a:spcPts val="2745"/>
              </a:spcBef>
            </a:pPr>
            <a:r>
              <a:rPr lang="en-IN" spc="-30" dirty="0"/>
              <a:t>INVENTORY </a:t>
            </a:r>
            <a:r>
              <a:rPr lang="en-IN" spc="-30" dirty="0">
                <a:solidFill>
                  <a:srgbClr val="FFC000"/>
                </a:solidFill>
              </a:rPr>
              <a:t>MANAGEMENT</a:t>
            </a:r>
            <a:br>
              <a:rPr lang="en-IN" spc="-30" dirty="0"/>
            </a:br>
            <a:r>
              <a:rPr lang="en-US" sz="1300" b="0" spc="-25" dirty="0">
                <a:solidFill>
                  <a:srgbClr val="474749"/>
                </a:solidFill>
                <a:latin typeface="Trebuchet MS"/>
                <a:cs typeface="Trebuchet MS"/>
              </a:rPr>
              <a:t>Managing a warehouse and your inventory is an ongoing cycle that never ends as long as you are running a business.</a:t>
            </a:r>
            <a:endParaRPr sz="1300" dirty="0">
              <a:latin typeface="Trebuchet MS"/>
              <a:cs typeface="Trebuchet MS"/>
            </a:endParaRPr>
          </a:p>
        </p:txBody>
      </p:sp>
      <p:sp>
        <p:nvSpPr>
          <p:cNvPr id="12" name="object 12"/>
          <p:cNvSpPr txBox="1"/>
          <p:nvPr/>
        </p:nvSpPr>
        <p:spPr>
          <a:xfrm>
            <a:off x="6629400" y="2294181"/>
            <a:ext cx="4876801" cy="3200684"/>
          </a:xfrm>
          <a:prstGeom prst="rect">
            <a:avLst/>
          </a:prstGeom>
        </p:spPr>
        <p:txBody>
          <a:bodyPr vert="horz" wrap="square" lIns="0" tIns="74295" rIns="0" bIns="0" rtlCol="0">
            <a:spAutoFit/>
          </a:bodyPr>
          <a:lstStyle/>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Focuses on overall inventory levels and their status.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Provides information to calculate sales trends, profit margins, and holding costs.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Reorder based on demand and preferred stock levels.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Caps on inventory record.</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Tracks the movement and location of stock within the warehouse.</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Analyzes sales trends, profit margins, and holding costs.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Reveals opportunities to streamline tasks.</a:t>
            </a:r>
            <a:endParaRPr sz="1300" dirty="0">
              <a:solidFill>
                <a:schemeClr val="bg1"/>
              </a:solidFill>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5715000" y="492425"/>
            <a:ext cx="6324600" cy="1001556"/>
          </a:xfrm>
          <a:prstGeom prst="rect">
            <a:avLst/>
          </a:prstGeom>
        </p:spPr>
        <p:txBody>
          <a:bodyPr vert="horz" wrap="square" lIns="0" tIns="16510" rIns="0" bIns="0" rtlCol="0">
            <a:spAutoFit/>
          </a:bodyPr>
          <a:lstStyle/>
          <a:p>
            <a:pPr marL="12700">
              <a:lnSpc>
                <a:spcPct val="100000"/>
              </a:lnSpc>
              <a:spcBef>
                <a:spcPts val="130"/>
              </a:spcBef>
            </a:pPr>
            <a:r>
              <a:rPr lang="en-IN" sz="3200" spc="-10" dirty="0"/>
              <a:t>RECEIVING/</a:t>
            </a:r>
            <a:br>
              <a:rPr lang="en-IN" sz="3200" spc="-10" dirty="0"/>
            </a:br>
            <a:endParaRPr lang="en-IN" sz="3200" spc="-140" dirty="0">
              <a:solidFill>
                <a:srgbClr val="FAA833"/>
              </a:solidFill>
            </a:endParaRPr>
          </a:p>
        </p:txBody>
      </p:sp>
      <p:sp>
        <p:nvSpPr>
          <p:cNvPr id="5" name="object 3"/>
          <p:cNvSpPr txBox="1"/>
          <p:nvPr/>
        </p:nvSpPr>
        <p:spPr>
          <a:xfrm>
            <a:off x="5791201" y="1600200"/>
            <a:ext cx="5562600" cy="4568558"/>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In this step, the transferring of ownership of goods is involved, especially financial responsibility by its nature. This ensures the accuracy of the documentation and indicates the availability of the material to the customer as soon as possible. This warehouse management system accelerates the movement of goods received from the receiving process shipping dock to the storage location.</a:t>
            </a:r>
          </a:p>
          <a:p>
            <a:pPr marL="12700">
              <a:lnSpc>
                <a:spcPct val="100000"/>
              </a:lnSpc>
              <a:spcBef>
                <a:spcPts val="585"/>
              </a:spcBef>
            </a:pPr>
            <a:endParaRPr lang="en-US" sz="1300" dirty="0">
              <a:solidFill>
                <a:srgbClr val="474749"/>
              </a:solidFill>
              <a:latin typeface="Trebuchet MS"/>
              <a:cs typeface="Trebuchet MS"/>
            </a:endParaRPr>
          </a:p>
          <a:p>
            <a:pPr marL="12700">
              <a:lnSpc>
                <a:spcPct val="100000"/>
              </a:lnSpc>
              <a:spcBef>
                <a:spcPts val="585"/>
              </a:spcBef>
            </a:pPr>
            <a:r>
              <a:rPr lang="en-US" sz="1300" dirty="0">
                <a:solidFill>
                  <a:srgbClr val="474749"/>
                </a:solidFill>
                <a:latin typeface="Trebuchet MS"/>
                <a:cs typeface="Trebuchet MS"/>
              </a:rPr>
              <a:t>Receiving involves control over the delivery to your warehouse of the correct quantity of the desired product – of the right quality at the right time. This process can in turn be broken into smaller ones:</a:t>
            </a:r>
          </a:p>
          <a:p>
            <a:pPr marL="12700">
              <a:lnSpc>
                <a:spcPct val="100000"/>
              </a:lnSpc>
              <a:spcBef>
                <a:spcPts val="585"/>
              </a:spcBef>
            </a:pPr>
            <a:endParaRPr lang="en-US" sz="1300" b="1" dirty="0">
              <a:solidFill>
                <a:srgbClr val="474749"/>
              </a:solidFill>
              <a:latin typeface="Trebuchet MS"/>
              <a:cs typeface="Trebuchet MS"/>
            </a:endParaRPr>
          </a:p>
          <a:p>
            <a:pPr marL="355600" indent="-342900">
              <a:lnSpc>
                <a:spcPct val="100000"/>
              </a:lnSpc>
              <a:spcBef>
                <a:spcPts val="585"/>
              </a:spcBef>
              <a:buFont typeface="+mj-lt"/>
              <a:buAutoNum type="arabicPeriod"/>
            </a:pPr>
            <a:r>
              <a:rPr lang="en-US" sz="1300" b="1" dirty="0">
                <a:solidFill>
                  <a:srgbClr val="474749"/>
                </a:solidFill>
                <a:latin typeface="Trebuchet MS"/>
                <a:cs typeface="Trebuchet MS"/>
              </a:rPr>
              <a:t>Preparing space in the warehouse,</a:t>
            </a:r>
          </a:p>
          <a:p>
            <a:pPr marL="355600" indent="-342900">
              <a:lnSpc>
                <a:spcPct val="100000"/>
              </a:lnSpc>
              <a:spcBef>
                <a:spcPts val="585"/>
              </a:spcBef>
              <a:buFont typeface="+mj-lt"/>
              <a:buAutoNum type="arabicPeriod"/>
            </a:pPr>
            <a:r>
              <a:rPr lang="en-US" sz="1300" b="1" dirty="0">
                <a:solidFill>
                  <a:srgbClr val="474749"/>
                </a:solidFill>
                <a:latin typeface="Trebuchet MS"/>
                <a:cs typeface="Trebuchet MS"/>
              </a:rPr>
              <a:t>Unloading (manual or automated),</a:t>
            </a:r>
          </a:p>
          <a:p>
            <a:pPr marL="355600" indent="-342900">
              <a:lnSpc>
                <a:spcPct val="100000"/>
              </a:lnSpc>
              <a:spcBef>
                <a:spcPts val="585"/>
              </a:spcBef>
              <a:buFont typeface="+mj-lt"/>
              <a:buAutoNum type="arabicPeriod"/>
            </a:pPr>
            <a:r>
              <a:rPr lang="en-US" sz="1300" b="1" dirty="0">
                <a:solidFill>
                  <a:srgbClr val="474749"/>
                </a:solidFill>
                <a:latin typeface="Trebuchet MS"/>
                <a:cs typeface="Trebuchet MS"/>
              </a:rPr>
              <a:t>Verification,</a:t>
            </a:r>
          </a:p>
          <a:p>
            <a:pPr marL="355600" indent="-342900">
              <a:lnSpc>
                <a:spcPct val="100000"/>
              </a:lnSpc>
              <a:spcBef>
                <a:spcPts val="585"/>
              </a:spcBef>
              <a:buFont typeface="+mj-lt"/>
              <a:buAutoNum type="arabicPeriod"/>
            </a:pPr>
            <a:r>
              <a:rPr lang="en-US" sz="1300" b="1" dirty="0">
                <a:solidFill>
                  <a:srgbClr val="474749"/>
                </a:solidFill>
                <a:latin typeface="Trebuchet MS"/>
                <a:cs typeface="Trebuchet MS"/>
              </a:rPr>
              <a:t>Filling in the database etc.</a:t>
            </a:r>
          </a:p>
          <a:p>
            <a:pPr marL="12700">
              <a:lnSpc>
                <a:spcPct val="100000"/>
              </a:lnSpc>
              <a:spcBef>
                <a:spcPts val="585"/>
              </a:spcBef>
            </a:pPr>
            <a:endParaRPr lang="en-US" sz="1300" dirty="0">
              <a:solidFill>
                <a:srgbClr val="474749"/>
              </a:solidFill>
              <a:latin typeface="Trebuchet MS"/>
              <a:cs typeface="Trebuchet MS"/>
            </a:endParaRPr>
          </a:p>
          <a:p>
            <a:pPr marL="12700">
              <a:lnSpc>
                <a:spcPct val="100000"/>
              </a:lnSpc>
              <a:spcBef>
                <a:spcPts val="585"/>
              </a:spcBef>
            </a:pPr>
            <a:r>
              <a:rPr lang="en-US" sz="1300" dirty="0">
                <a:solidFill>
                  <a:srgbClr val="474749"/>
                </a:solidFill>
                <a:latin typeface="Trebuchet MS"/>
                <a:cs typeface="Trebuchet MS"/>
              </a:rPr>
              <a:t>At this stage automated dimensions that capture cargo measurements can be helpful as are dock schedulers to ensure that an adequate number of workers are on hand.</a:t>
            </a:r>
          </a:p>
        </p:txBody>
      </p:sp>
      <p:sp>
        <p:nvSpPr>
          <p:cNvPr id="16" name="Rectangle 15"/>
          <p:cNvSpPr/>
          <p:nvPr/>
        </p:nvSpPr>
        <p:spPr>
          <a:xfrm>
            <a:off x="0" y="0"/>
            <a:ext cx="5410200" cy="6857999"/>
          </a:xfrm>
          <a:prstGeom prst="rect">
            <a:avLst/>
          </a:prstGeom>
          <a:blipFill dpi="0" rotWithShape="1">
            <a:blip r:embed="rId2"/>
            <a:srcRect/>
            <a:tile tx="-11366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033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p:cNvSpPr txBox="1"/>
          <p:nvPr/>
        </p:nvSpPr>
        <p:spPr>
          <a:xfrm>
            <a:off x="533400" y="609600"/>
            <a:ext cx="7162800" cy="1281120"/>
          </a:xfrm>
          <a:prstGeom prst="rect">
            <a:avLst/>
          </a:prstGeom>
        </p:spPr>
        <p:txBody>
          <a:bodyPr vert="horz" wrap="square" lIns="0" tIns="49530" rIns="0" bIns="0" rtlCol="0">
            <a:spAutoFit/>
          </a:bodyPr>
          <a:lstStyle/>
          <a:p>
            <a:pPr marL="12700" marR="2580005">
              <a:lnSpc>
                <a:spcPts val="4800"/>
              </a:lnSpc>
              <a:spcBef>
                <a:spcPts val="390"/>
              </a:spcBef>
            </a:pPr>
            <a:r>
              <a:rPr lang="en-IN" sz="4100" b="1" dirty="0">
                <a:solidFill>
                  <a:srgbClr val="0A3A5E"/>
                </a:solidFill>
                <a:latin typeface="Verdana"/>
                <a:cs typeface="Verdana"/>
              </a:rPr>
              <a:t>RECEIVING AND </a:t>
            </a:r>
            <a:r>
              <a:rPr lang="en-IN" sz="4100" b="1" dirty="0">
                <a:solidFill>
                  <a:srgbClr val="FAA833"/>
                </a:solidFill>
                <a:latin typeface="Verdana"/>
                <a:cs typeface="Verdana"/>
              </a:rPr>
              <a:t>PUTAWAY</a:t>
            </a:r>
            <a:endParaRPr lang="en-IN" sz="4100" dirty="0">
              <a:solidFill>
                <a:srgbClr val="FAA833"/>
              </a:solidFill>
              <a:latin typeface="Verdana"/>
              <a:cs typeface="Verdana"/>
            </a:endParaRPr>
          </a:p>
        </p:txBody>
      </p:sp>
      <p:sp>
        <p:nvSpPr>
          <p:cNvPr id="14" name="object 5"/>
          <p:cNvSpPr/>
          <p:nvPr/>
        </p:nvSpPr>
        <p:spPr>
          <a:xfrm>
            <a:off x="6019800" y="-38100"/>
            <a:ext cx="6172200" cy="6896100"/>
          </a:xfrm>
          <a:custGeom>
            <a:avLst/>
            <a:gdLst/>
            <a:ahLst/>
            <a:cxnLst/>
            <a:rect l="l" t="t" r="r" b="b"/>
            <a:pathLst>
              <a:path w="12192000" h="4754245">
                <a:moveTo>
                  <a:pt x="12191695" y="0"/>
                </a:moveTo>
                <a:lnTo>
                  <a:pt x="0" y="0"/>
                </a:lnTo>
                <a:lnTo>
                  <a:pt x="0" y="4754168"/>
                </a:lnTo>
                <a:lnTo>
                  <a:pt x="12191695" y="4754168"/>
                </a:lnTo>
                <a:lnTo>
                  <a:pt x="12191695" y="0"/>
                </a:lnTo>
                <a:close/>
              </a:path>
            </a:pathLst>
          </a:custGeom>
          <a:blipFill dpi="0" rotWithShape="1">
            <a:blip r:embed="rId2"/>
            <a:srcRect/>
            <a:tile tx="203200" ty="101600" sx="77000" sy="82000" flip="none" algn="ctr"/>
          </a:blipFill>
        </p:spPr>
        <p:txBody>
          <a:bodyPr wrap="square" lIns="0" tIns="0" rIns="0" bIns="0" rtlCol="0"/>
          <a:lstStyle/>
          <a:p>
            <a:endParaRPr/>
          </a:p>
        </p:txBody>
      </p:sp>
      <p:sp>
        <p:nvSpPr>
          <p:cNvPr id="15" name="object 13"/>
          <p:cNvSpPr txBox="1"/>
          <p:nvPr/>
        </p:nvSpPr>
        <p:spPr>
          <a:xfrm>
            <a:off x="533400" y="2002609"/>
            <a:ext cx="4572000" cy="675185"/>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The process is highly sensitive to the warehouse management staff and needs complete accuracy and efficiency to ensure the credibility of the transaction.</a:t>
            </a:r>
            <a:endParaRPr sz="1300" dirty="0">
              <a:solidFill>
                <a:srgbClr val="474749"/>
              </a:solidFill>
              <a:latin typeface="Trebuchet MS"/>
              <a:cs typeface="Trebuchet MS"/>
            </a:endParaRPr>
          </a:p>
        </p:txBody>
      </p:sp>
      <p:sp>
        <p:nvSpPr>
          <p:cNvPr id="16" name="object 12"/>
          <p:cNvSpPr txBox="1"/>
          <p:nvPr/>
        </p:nvSpPr>
        <p:spPr>
          <a:xfrm>
            <a:off x="533400" y="3037256"/>
            <a:ext cx="5257800" cy="2523576"/>
          </a:xfrm>
          <a:prstGeom prst="rect">
            <a:avLst/>
          </a:prstGeom>
        </p:spPr>
        <p:txBody>
          <a:bodyPr vert="horz" wrap="square" lIns="0" tIns="74295" rIns="0" bIns="0" rtlCol="0">
            <a:spAutoFit/>
          </a:bodyPr>
          <a:lstStyle/>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QA: Checking the quality of goods received</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Damage goods: Confirming the condition of items acquired</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Accuracy: Ensuring the quantity of inventory obtained</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Space management: Allocating space for the goods in the warehouse</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Paperless: Preparing paperwork per shipment</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Lot management and Bin Management</a:t>
            </a:r>
            <a:endParaRPr sz="1300" dirty="0">
              <a:solidFill>
                <a:srgbClr val="474749"/>
              </a:solidFill>
              <a:latin typeface="Trebuchet MS"/>
              <a:cs typeface="Trebuchet MS"/>
            </a:endParaRPr>
          </a:p>
        </p:txBody>
      </p:sp>
      <p:sp>
        <p:nvSpPr>
          <p:cNvPr id="17" name="object 13"/>
          <p:cNvSpPr txBox="1"/>
          <p:nvPr/>
        </p:nvSpPr>
        <p:spPr>
          <a:xfrm>
            <a:off x="590550" y="5105400"/>
            <a:ext cx="5124450" cy="1229183"/>
          </a:xfrm>
          <a:prstGeom prst="rect">
            <a:avLst/>
          </a:prstGeom>
        </p:spPr>
        <p:txBody>
          <a:bodyPr vert="horz" wrap="square" lIns="0" tIns="74295" rIns="0" bIns="0" rtlCol="0">
            <a:spAutoFit/>
          </a:bodyPr>
          <a:lstStyle/>
          <a:p>
            <a:pPr marL="12700">
              <a:lnSpc>
                <a:spcPct val="100000"/>
              </a:lnSpc>
              <a:spcBef>
                <a:spcPts val="585"/>
              </a:spcBef>
            </a:pPr>
            <a:endParaRPr lang="en-US" sz="1300" b="1" dirty="0">
              <a:solidFill>
                <a:srgbClr val="474749"/>
              </a:solidFill>
              <a:latin typeface="Trebuchet MS"/>
              <a:cs typeface="Trebuchet MS"/>
            </a:endParaRPr>
          </a:p>
          <a:p>
            <a:pPr marL="12700">
              <a:lnSpc>
                <a:spcPct val="100000"/>
              </a:lnSpc>
              <a:spcBef>
                <a:spcPts val="585"/>
              </a:spcBef>
            </a:pPr>
            <a:endParaRPr lang="en-US" sz="1300" b="1" dirty="0">
              <a:solidFill>
                <a:srgbClr val="474749"/>
              </a:solidFill>
              <a:latin typeface="Trebuchet MS"/>
              <a:cs typeface="Trebuchet MS"/>
            </a:endParaRPr>
          </a:p>
          <a:p>
            <a:pPr marL="12700">
              <a:lnSpc>
                <a:spcPct val="100000"/>
              </a:lnSpc>
              <a:spcBef>
                <a:spcPts val="585"/>
              </a:spcBef>
            </a:pPr>
            <a:r>
              <a:rPr lang="en-US" sz="1300" b="1" dirty="0">
                <a:solidFill>
                  <a:srgbClr val="474749"/>
                </a:solidFill>
                <a:latin typeface="Trebuchet MS"/>
                <a:cs typeface="Trebuchet MS"/>
              </a:rPr>
              <a:t>Benefits of Put away: Efficient storage of goods, higher safety of products, accurate documentation of goods, better utilization of space</a:t>
            </a:r>
            <a:endParaRPr sz="1300" dirty="0">
              <a:solidFill>
                <a:srgbClr val="474749"/>
              </a:solidFill>
              <a:latin typeface="Trebuchet MS"/>
              <a:cs typeface="Trebuchet MS"/>
            </a:endParaRPr>
          </a:p>
        </p:txBody>
      </p:sp>
    </p:spTree>
    <p:extLst>
      <p:ext uri="{BB962C8B-B14F-4D97-AF65-F5344CB8AC3E}">
        <p14:creationId xmlns:p14="http://schemas.microsoft.com/office/powerpoint/2010/main" val="209199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p:cNvSpPr txBox="1"/>
          <p:nvPr/>
        </p:nvSpPr>
        <p:spPr>
          <a:xfrm>
            <a:off x="533400" y="949891"/>
            <a:ext cx="7162800" cy="665567"/>
          </a:xfrm>
          <a:prstGeom prst="rect">
            <a:avLst/>
          </a:prstGeom>
        </p:spPr>
        <p:txBody>
          <a:bodyPr vert="horz" wrap="square" lIns="0" tIns="49530" rIns="0" bIns="0" rtlCol="0">
            <a:spAutoFit/>
          </a:bodyPr>
          <a:lstStyle/>
          <a:p>
            <a:pPr marL="12700" marR="2580005">
              <a:lnSpc>
                <a:spcPts val="4800"/>
              </a:lnSpc>
              <a:spcBef>
                <a:spcPts val="390"/>
              </a:spcBef>
            </a:pPr>
            <a:r>
              <a:rPr lang="en-IN" sz="4100" b="1" dirty="0">
                <a:solidFill>
                  <a:srgbClr val="0A3A5E"/>
                </a:solidFill>
                <a:latin typeface="Verdana"/>
                <a:cs typeface="Verdana"/>
              </a:rPr>
              <a:t>STORAGE</a:t>
            </a:r>
            <a:endParaRPr lang="en-IN" sz="4100" dirty="0">
              <a:solidFill>
                <a:srgbClr val="FAA833"/>
              </a:solidFill>
              <a:latin typeface="Verdana"/>
              <a:cs typeface="Verdana"/>
            </a:endParaRPr>
          </a:p>
        </p:txBody>
      </p:sp>
      <p:sp>
        <p:nvSpPr>
          <p:cNvPr id="14" name="object 5"/>
          <p:cNvSpPr/>
          <p:nvPr/>
        </p:nvSpPr>
        <p:spPr>
          <a:xfrm>
            <a:off x="6019800" y="-38100"/>
            <a:ext cx="6172200" cy="6896100"/>
          </a:xfrm>
          <a:custGeom>
            <a:avLst/>
            <a:gdLst/>
            <a:ahLst/>
            <a:cxnLst/>
            <a:rect l="l" t="t" r="r" b="b"/>
            <a:pathLst>
              <a:path w="12192000" h="4754245">
                <a:moveTo>
                  <a:pt x="12191695" y="0"/>
                </a:moveTo>
                <a:lnTo>
                  <a:pt x="0" y="0"/>
                </a:lnTo>
                <a:lnTo>
                  <a:pt x="0" y="4754168"/>
                </a:lnTo>
                <a:lnTo>
                  <a:pt x="12191695" y="4754168"/>
                </a:lnTo>
                <a:lnTo>
                  <a:pt x="12191695" y="0"/>
                </a:lnTo>
                <a:close/>
              </a:path>
            </a:pathLst>
          </a:custGeom>
          <a:blipFill dpi="0" rotWithShape="1">
            <a:blip r:embed="rId2"/>
            <a:srcRect/>
            <a:tile tx="685800" ty="101600" sx="77000" sy="82000" flip="none" algn="ctr"/>
          </a:blipFill>
        </p:spPr>
        <p:txBody>
          <a:bodyPr wrap="square" lIns="0" tIns="0" rIns="0" bIns="0" rtlCol="0"/>
          <a:lstStyle/>
          <a:p>
            <a:endParaRPr/>
          </a:p>
        </p:txBody>
      </p:sp>
      <p:sp>
        <p:nvSpPr>
          <p:cNvPr id="15" name="object 13"/>
          <p:cNvSpPr txBox="1"/>
          <p:nvPr/>
        </p:nvSpPr>
        <p:spPr>
          <a:xfrm>
            <a:off x="533400" y="1651171"/>
            <a:ext cx="4572000" cy="675185"/>
          </a:xfrm>
          <a:prstGeom prst="rect">
            <a:avLst/>
          </a:prstGeom>
        </p:spPr>
        <p:txBody>
          <a:bodyPr vert="horz" wrap="square" lIns="0" tIns="74295" rIns="0" bIns="0" rtlCol="0">
            <a:spAutoFit/>
          </a:bodyPr>
          <a:lstStyle/>
          <a:p>
            <a:pPr marL="12700">
              <a:lnSpc>
                <a:spcPct val="100000"/>
              </a:lnSpc>
              <a:spcBef>
                <a:spcPts val="585"/>
              </a:spcBef>
            </a:pPr>
            <a:r>
              <a:rPr lang="en-US" sz="1300" dirty="0">
                <a:solidFill>
                  <a:srgbClr val="474749"/>
                </a:solidFill>
                <a:latin typeface="Trebuchet MS"/>
                <a:cs typeface="Trebuchet MS"/>
              </a:rPr>
              <a:t>One of the most critical issues that warehouse managers struggle with is optimizing warehouse storage. When not done properly, it can have costly.</a:t>
            </a:r>
            <a:endParaRPr sz="1300" dirty="0">
              <a:solidFill>
                <a:srgbClr val="474749"/>
              </a:solidFill>
              <a:latin typeface="Trebuchet MS"/>
              <a:cs typeface="Trebuchet MS"/>
            </a:endParaRPr>
          </a:p>
        </p:txBody>
      </p:sp>
      <p:sp>
        <p:nvSpPr>
          <p:cNvPr id="16" name="object 12"/>
          <p:cNvSpPr txBox="1"/>
          <p:nvPr/>
        </p:nvSpPr>
        <p:spPr>
          <a:xfrm>
            <a:off x="533400" y="2418825"/>
            <a:ext cx="4876800" cy="1806264"/>
          </a:xfrm>
          <a:prstGeom prst="rect">
            <a:avLst/>
          </a:prstGeom>
        </p:spPr>
        <p:txBody>
          <a:bodyPr vert="horz" wrap="square" lIns="0" tIns="74295" rIns="0" bIns="0" rtlCol="0">
            <a:spAutoFit/>
          </a:bodyPr>
          <a:lstStyle/>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Get the Total Warehouse Storage Area</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Calculate the Maximum Storage Capacity Based on the Current Setup</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Determine the Potential Storage Area Within the Warehouse</a:t>
            </a:r>
          </a:p>
          <a:p>
            <a:pPr marL="355600" indent="-342900">
              <a:lnSpc>
                <a:spcPct val="150000"/>
              </a:lnSpc>
              <a:spcBef>
                <a:spcPts val="585"/>
              </a:spcBef>
              <a:buClr>
                <a:srgbClr val="FAA833"/>
              </a:buClr>
              <a:buFont typeface="+mj-lt"/>
              <a:buAutoNum type="arabicPeriod"/>
            </a:pPr>
            <a:r>
              <a:rPr lang="en-US" sz="1300" dirty="0">
                <a:solidFill>
                  <a:srgbClr val="474749"/>
                </a:solidFill>
                <a:latin typeface="Trebuchet MS"/>
                <a:cs typeface="Trebuchet MS"/>
              </a:rPr>
              <a:t>Calculate Your Storage Space Utilization</a:t>
            </a:r>
          </a:p>
        </p:txBody>
      </p:sp>
      <p:sp>
        <p:nvSpPr>
          <p:cNvPr id="17" name="object 13"/>
          <p:cNvSpPr txBox="1"/>
          <p:nvPr/>
        </p:nvSpPr>
        <p:spPr>
          <a:xfrm>
            <a:off x="523875" y="4280817"/>
            <a:ext cx="4591050" cy="875240"/>
          </a:xfrm>
          <a:prstGeom prst="rect">
            <a:avLst/>
          </a:prstGeom>
        </p:spPr>
        <p:txBody>
          <a:bodyPr vert="horz" wrap="square" lIns="0" tIns="74295" rIns="0" bIns="0" rtlCol="0">
            <a:spAutoFit/>
          </a:bodyPr>
          <a:lstStyle/>
          <a:p>
            <a:pPr marL="12700">
              <a:lnSpc>
                <a:spcPct val="100000"/>
              </a:lnSpc>
              <a:spcBef>
                <a:spcPts val="585"/>
              </a:spcBef>
            </a:pPr>
            <a:r>
              <a:rPr lang="en-US" sz="1300" b="1" dirty="0">
                <a:solidFill>
                  <a:srgbClr val="474749"/>
                </a:solidFill>
                <a:latin typeface="Trebuchet MS"/>
                <a:cs typeface="Trebuchet MS"/>
              </a:rPr>
              <a:t>Optimizing the warehouse storage process can require a significant amount of time and money. However, the long-term results it provides will certainly benefit the success of your business.</a:t>
            </a:r>
            <a:endParaRPr sz="1300" dirty="0">
              <a:solidFill>
                <a:srgbClr val="474749"/>
              </a:solidFill>
              <a:latin typeface="Trebuchet MS"/>
              <a:cs typeface="Trebuchet MS"/>
            </a:endParaRPr>
          </a:p>
        </p:txBody>
      </p:sp>
    </p:spTree>
    <p:extLst>
      <p:ext uri="{BB962C8B-B14F-4D97-AF65-F5344CB8AC3E}">
        <p14:creationId xmlns:p14="http://schemas.microsoft.com/office/powerpoint/2010/main" val="83858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5"/>
          <p:cNvSpPr/>
          <p:nvPr/>
        </p:nvSpPr>
        <p:spPr>
          <a:xfrm>
            <a:off x="-12700" y="2103755"/>
            <a:ext cx="12192000" cy="4754245"/>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2" name="object 2"/>
          <p:cNvSpPr/>
          <p:nvPr/>
        </p:nvSpPr>
        <p:spPr>
          <a:xfrm>
            <a:off x="533400" y="2743200"/>
            <a:ext cx="5329555" cy="3658590"/>
          </a:xfrm>
          <a:custGeom>
            <a:avLst/>
            <a:gdLst/>
            <a:ahLst/>
            <a:cxnLst/>
            <a:rect l="l" t="t" r="r" b="b"/>
            <a:pathLst>
              <a:path w="5329555" h="3619500">
                <a:moveTo>
                  <a:pt x="5329262" y="0"/>
                </a:moveTo>
                <a:lnTo>
                  <a:pt x="0" y="0"/>
                </a:lnTo>
                <a:lnTo>
                  <a:pt x="0" y="3619182"/>
                </a:lnTo>
                <a:lnTo>
                  <a:pt x="5329262" y="3619182"/>
                </a:lnTo>
                <a:lnTo>
                  <a:pt x="5329262" y="0"/>
                </a:lnTo>
                <a:close/>
              </a:path>
            </a:pathLst>
          </a:custGeom>
          <a:blipFill dpi="0" rotWithShape="1">
            <a:blip r:embed="rId2"/>
            <a:srcRect/>
            <a:stretch>
              <a:fillRect/>
            </a:stretch>
          </a:blipFill>
        </p:spPr>
        <p:txBody>
          <a:bodyPr wrap="square" lIns="0" tIns="0" rIns="0" bIns="0" rtlCol="0"/>
          <a:lstStyle/>
          <a:p>
            <a:endParaRPr/>
          </a:p>
        </p:txBody>
      </p:sp>
      <p:sp>
        <p:nvSpPr>
          <p:cNvPr id="3" name="object 3"/>
          <p:cNvSpPr txBox="1">
            <a:spLocks noGrp="1"/>
          </p:cNvSpPr>
          <p:nvPr>
            <p:ph type="title"/>
          </p:nvPr>
        </p:nvSpPr>
        <p:spPr>
          <a:xfrm>
            <a:off x="1676400" y="529071"/>
            <a:ext cx="9378901" cy="1180388"/>
          </a:xfrm>
          <a:prstGeom prst="rect">
            <a:avLst/>
          </a:prstGeom>
        </p:spPr>
        <p:txBody>
          <a:bodyPr vert="horz" wrap="square" lIns="0" tIns="348615" rIns="0" bIns="0" rtlCol="0">
            <a:spAutoFit/>
          </a:bodyPr>
          <a:lstStyle/>
          <a:p>
            <a:pPr algn="ctr">
              <a:lnSpc>
                <a:spcPct val="150000"/>
              </a:lnSpc>
              <a:spcBef>
                <a:spcPts val="2745"/>
              </a:spcBef>
            </a:pPr>
            <a:r>
              <a:rPr lang="en-IN" spc="-30" dirty="0"/>
              <a:t>STOCK LEVEL </a:t>
            </a:r>
            <a:r>
              <a:rPr lang="en-IN" spc="-30" dirty="0">
                <a:solidFill>
                  <a:srgbClr val="FAA833"/>
                </a:solidFill>
              </a:rPr>
              <a:t>CONTROL</a:t>
            </a:r>
            <a:endParaRPr sz="1300" dirty="0">
              <a:solidFill>
                <a:srgbClr val="FAA833"/>
              </a:solidFill>
              <a:latin typeface="Trebuchet MS"/>
              <a:cs typeface="Trebuchet MS"/>
            </a:endParaRPr>
          </a:p>
        </p:txBody>
      </p:sp>
      <p:sp>
        <p:nvSpPr>
          <p:cNvPr id="12" name="object 12"/>
          <p:cNvSpPr txBox="1"/>
          <p:nvPr/>
        </p:nvSpPr>
        <p:spPr>
          <a:xfrm>
            <a:off x="6629400" y="2667000"/>
            <a:ext cx="5257800" cy="2977546"/>
          </a:xfrm>
          <a:prstGeom prst="rect">
            <a:avLst/>
          </a:prstGeom>
        </p:spPr>
        <p:txBody>
          <a:bodyPr vert="horz" wrap="square" lIns="0" tIns="74295" rIns="0" bIns="0" rtlCol="0">
            <a:spAutoFit/>
          </a:bodyPr>
          <a:lstStyle/>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FIFO and LIFO</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Min-Max Inventory Control</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JIT Inventory</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Two- or Three-Bin System</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Fixed Order Quantity</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Fixed Period Ordering </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Vendor-Managed Inventory (VMI)</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Set Par Levels</a:t>
            </a:r>
            <a:endParaRPr sz="1300" dirty="0">
              <a:solidFill>
                <a:schemeClr val="bg1"/>
              </a:solidFill>
              <a:latin typeface="Trebuchet MS"/>
              <a:cs typeface="Trebuchet MS"/>
            </a:endParaRPr>
          </a:p>
        </p:txBody>
      </p:sp>
      <p:sp>
        <p:nvSpPr>
          <p:cNvPr id="13" name="object 13"/>
          <p:cNvSpPr txBox="1"/>
          <p:nvPr/>
        </p:nvSpPr>
        <p:spPr>
          <a:xfrm>
            <a:off x="6629400" y="5726605"/>
            <a:ext cx="5143500" cy="675185"/>
          </a:xfrm>
          <a:prstGeom prst="rect">
            <a:avLst/>
          </a:prstGeom>
        </p:spPr>
        <p:txBody>
          <a:bodyPr vert="horz" wrap="square" lIns="0" tIns="74295" rIns="0" bIns="0" rtlCol="0">
            <a:spAutoFit/>
          </a:bodyPr>
          <a:lstStyle/>
          <a:p>
            <a:pPr marL="12700">
              <a:lnSpc>
                <a:spcPct val="100000"/>
              </a:lnSpc>
              <a:spcBef>
                <a:spcPts val="585"/>
              </a:spcBef>
            </a:pPr>
            <a:r>
              <a:rPr lang="en-US" sz="1300" b="1" dirty="0">
                <a:solidFill>
                  <a:srgbClr val="FAA833"/>
                </a:solidFill>
                <a:latin typeface="Trebuchet MS"/>
                <a:cs typeface="Trebuchet MS"/>
              </a:rPr>
              <a:t>Properly managing inventory can make or break a business and having insight into your stock at any given moment is critical to success.</a:t>
            </a:r>
            <a:endParaRPr sz="1300" dirty="0">
              <a:solidFill>
                <a:srgbClr val="FAA833"/>
              </a:solidFill>
              <a:latin typeface="Trebuchet MS"/>
              <a:cs typeface="Trebuchet MS"/>
            </a:endParaRPr>
          </a:p>
        </p:txBody>
      </p:sp>
    </p:spTree>
    <p:extLst>
      <p:ext uri="{BB962C8B-B14F-4D97-AF65-F5344CB8AC3E}">
        <p14:creationId xmlns:p14="http://schemas.microsoft.com/office/powerpoint/2010/main" val="65282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5"/>
          <p:cNvSpPr/>
          <p:nvPr/>
        </p:nvSpPr>
        <p:spPr>
          <a:xfrm>
            <a:off x="-12700" y="2103755"/>
            <a:ext cx="12192000" cy="4754245"/>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2" name="object 2"/>
          <p:cNvSpPr/>
          <p:nvPr/>
        </p:nvSpPr>
        <p:spPr>
          <a:xfrm>
            <a:off x="533400" y="2743200"/>
            <a:ext cx="5329555" cy="3658590"/>
          </a:xfrm>
          <a:custGeom>
            <a:avLst/>
            <a:gdLst/>
            <a:ahLst/>
            <a:cxnLst/>
            <a:rect l="l" t="t" r="r" b="b"/>
            <a:pathLst>
              <a:path w="5329555" h="3619500">
                <a:moveTo>
                  <a:pt x="5329262" y="0"/>
                </a:moveTo>
                <a:lnTo>
                  <a:pt x="0" y="0"/>
                </a:lnTo>
                <a:lnTo>
                  <a:pt x="0" y="3619182"/>
                </a:lnTo>
                <a:lnTo>
                  <a:pt x="5329262" y="3619182"/>
                </a:lnTo>
                <a:lnTo>
                  <a:pt x="5329262" y="0"/>
                </a:lnTo>
                <a:close/>
              </a:path>
            </a:pathLst>
          </a:custGeom>
          <a:blipFill dpi="0" rotWithShape="1">
            <a:blip r:embed="rId2"/>
            <a:srcRect/>
            <a:stretch>
              <a:fillRect/>
            </a:stretch>
          </a:blipFill>
        </p:spPr>
        <p:txBody>
          <a:bodyPr wrap="square" lIns="0" tIns="0" rIns="0" bIns="0" rtlCol="0"/>
          <a:lstStyle/>
          <a:p>
            <a:endParaRPr/>
          </a:p>
        </p:txBody>
      </p:sp>
      <p:sp>
        <p:nvSpPr>
          <p:cNvPr id="3" name="object 3"/>
          <p:cNvSpPr txBox="1">
            <a:spLocks noGrp="1"/>
          </p:cNvSpPr>
          <p:nvPr>
            <p:ph type="title"/>
          </p:nvPr>
        </p:nvSpPr>
        <p:spPr>
          <a:xfrm>
            <a:off x="1676400" y="47228"/>
            <a:ext cx="9378901" cy="1898597"/>
          </a:xfrm>
          <a:prstGeom prst="rect">
            <a:avLst/>
          </a:prstGeom>
        </p:spPr>
        <p:txBody>
          <a:bodyPr vert="horz" wrap="square" lIns="0" tIns="348615" rIns="0" bIns="0" rtlCol="0">
            <a:spAutoFit/>
          </a:bodyPr>
          <a:lstStyle/>
          <a:p>
            <a:pPr algn="ctr">
              <a:lnSpc>
                <a:spcPct val="150000"/>
              </a:lnSpc>
              <a:spcBef>
                <a:spcPts val="2745"/>
              </a:spcBef>
            </a:pPr>
            <a:r>
              <a:rPr lang="en-IN" spc="-30" dirty="0"/>
              <a:t>CREATING PURCHASE </a:t>
            </a:r>
            <a:r>
              <a:rPr lang="en-IN" spc="-30" dirty="0">
                <a:solidFill>
                  <a:srgbClr val="FAA833"/>
                </a:solidFill>
              </a:rPr>
              <a:t>ORDERS</a:t>
            </a:r>
            <a:br>
              <a:rPr lang="en-IN" spc="-30" dirty="0">
                <a:solidFill>
                  <a:srgbClr val="FAA833"/>
                </a:solidFill>
              </a:rPr>
            </a:br>
            <a:r>
              <a:rPr lang="en-US" sz="1300" b="0" spc="-25" dirty="0">
                <a:solidFill>
                  <a:srgbClr val="474749"/>
                </a:solidFill>
                <a:latin typeface="Trebuchet MS"/>
                <a:cs typeface="Trebuchet MS"/>
              </a:rPr>
              <a:t>A purchase order (PO) is a legally binding document created by a buyer and presented to a seller. The PO is a list of what the buyer wants to purchase, and it includes the order details. Every purchase order needs to include the following details:.</a:t>
            </a:r>
            <a:endParaRPr sz="1300" dirty="0">
              <a:latin typeface="Trebuchet MS"/>
              <a:cs typeface="Trebuchet MS"/>
            </a:endParaRPr>
          </a:p>
        </p:txBody>
      </p:sp>
      <p:sp>
        <p:nvSpPr>
          <p:cNvPr id="12" name="object 12"/>
          <p:cNvSpPr txBox="1"/>
          <p:nvPr/>
        </p:nvSpPr>
        <p:spPr>
          <a:xfrm>
            <a:off x="6629400" y="2667000"/>
            <a:ext cx="5257800" cy="3391313"/>
          </a:xfrm>
          <a:prstGeom prst="rect">
            <a:avLst/>
          </a:prstGeom>
        </p:spPr>
        <p:txBody>
          <a:bodyPr vert="horz" wrap="square" lIns="0" tIns="74295" rIns="0" bIns="0" rtlCol="0">
            <a:spAutoFit/>
          </a:bodyPr>
          <a:lstStyle/>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PO number</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Products needed and the quantity of each</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Issue Date</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Product details (SKU numbers, brand names, model numbers)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Price of each product per unit</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Delivery date</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Shipping and billing address</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Company name &amp; contact info</a:t>
            </a:r>
          </a:p>
          <a:p>
            <a:pPr marL="355600" indent="-342900">
              <a:lnSpc>
                <a:spcPct val="150000"/>
              </a:lnSpc>
              <a:spcBef>
                <a:spcPts val="585"/>
              </a:spcBef>
              <a:buClr>
                <a:srgbClr val="FAA833"/>
              </a:buClr>
              <a:buFont typeface="+mj-lt"/>
              <a:buAutoNum type="arabicPeriod"/>
            </a:pPr>
            <a:r>
              <a:rPr lang="en-US" sz="1300" dirty="0">
                <a:solidFill>
                  <a:schemeClr val="bg1"/>
                </a:solidFill>
                <a:latin typeface="Trebuchet MS"/>
                <a:cs typeface="Trebuchet MS"/>
              </a:rPr>
              <a:t>Terms for payment</a:t>
            </a:r>
            <a:endParaRPr sz="1300" dirty="0">
              <a:solidFill>
                <a:schemeClr val="bg1"/>
              </a:solidFill>
              <a:latin typeface="Trebuchet MS"/>
              <a:cs typeface="Trebuchet MS"/>
            </a:endParaRPr>
          </a:p>
        </p:txBody>
      </p:sp>
      <p:sp>
        <p:nvSpPr>
          <p:cNvPr id="13" name="object 13"/>
          <p:cNvSpPr txBox="1"/>
          <p:nvPr/>
        </p:nvSpPr>
        <p:spPr>
          <a:xfrm>
            <a:off x="6629400" y="6029738"/>
            <a:ext cx="5143500" cy="475130"/>
          </a:xfrm>
          <a:prstGeom prst="rect">
            <a:avLst/>
          </a:prstGeom>
        </p:spPr>
        <p:txBody>
          <a:bodyPr vert="horz" wrap="square" lIns="0" tIns="74295" rIns="0" bIns="0" rtlCol="0">
            <a:spAutoFit/>
          </a:bodyPr>
          <a:lstStyle/>
          <a:p>
            <a:pPr marL="12700">
              <a:lnSpc>
                <a:spcPct val="100000"/>
              </a:lnSpc>
              <a:spcBef>
                <a:spcPts val="585"/>
              </a:spcBef>
            </a:pPr>
            <a:r>
              <a:rPr lang="en-US" sz="1300" b="1" dirty="0">
                <a:solidFill>
                  <a:srgbClr val="FAA833"/>
                </a:solidFill>
                <a:latin typeface="Trebuchet MS"/>
                <a:cs typeface="Trebuchet MS"/>
              </a:rPr>
              <a:t>At the bottom of a purchase order, place the total order amount (of products), total price, and an authorized signature.</a:t>
            </a:r>
            <a:endParaRPr sz="1300" dirty="0">
              <a:solidFill>
                <a:srgbClr val="FAA833"/>
              </a:solidFill>
              <a:latin typeface="Trebuchet MS"/>
              <a:cs typeface="Trebuchet MS"/>
            </a:endParaRPr>
          </a:p>
        </p:txBody>
      </p:sp>
    </p:spTree>
    <p:extLst>
      <p:ext uri="{BB962C8B-B14F-4D97-AF65-F5344CB8AC3E}">
        <p14:creationId xmlns:p14="http://schemas.microsoft.com/office/powerpoint/2010/main" val="131114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5"/>
          <p:cNvSpPr/>
          <p:nvPr/>
        </p:nvSpPr>
        <p:spPr>
          <a:xfrm>
            <a:off x="-72083" y="-6129"/>
            <a:ext cx="6015683" cy="6864129"/>
          </a:xfrm>
          <a:custGeom>
            <a:avLst/>
            <a:gdLst/>
            <a:ahLst/>
            <a:cxnLst/>
            <a:rect l="l" t="t" r="r" b="b"/>
            <a:pathLst>
              <a:path w="12192000" h="4754245">
                <a:moveTo>
                  <a:pt x="12191695" y="0"/>
                </a:moveTo>
                <a:lnTo>
                  <a:pt x="0" y="0"/>
                </a:lnTo>
                <a:lnTo>
                  <a:pt x="0" y="4754168"/>
                </a:lnTo>
                <a:lnTo>
                  <a:pt x="12191695" y="4754168"/>
                </a:lnTo>
                <a:lnTo>
                  <a:pt x="12191695" y="0"/>
                </a:lnTo>
                <a:close/>
              </a:path>
            </a:pathLst>
          </a:custGeom>
          <a:solidFill>
            <a:srgbClr val="0A3A5E"/>
          </a:solidFill>
        </p:spPr>
        <p:txBody>
          <a:bodyPr wrap="square" lIns="0" tIns="0" rIns="0" bIns="0" rtlCol="0"/>
          <a:lstStyle/>
          <a:p>
            <a:endParaRPr/>
          </a:p>
        </p:txBody>
      </p:sp>
      <p:sp>
        <p:nvSpPr>
          <p:cNvPr id="8" name="object 8"/>
          <p:cNvSpPr txBox="1">
            <a:spLocks noGrp="1"/>
          </p:cNvSpPr>
          <p:nvPr>
            <p:ph type="title"/>
          </p:nvPr>
        </p:nvSpPr>
        <p:spPr>
          <a:xfrm>
            <a:off x="102677" y="1478866"/>
            <a:ext cx="5666162" cy="4019395"/>
          </a:xfrm>
          <a:prstGeom prst="rect">
            <a:avLst/>
          </a:prstGeom>
        </p:spPr>
        <p:txBody>
          <a:bodyPr vert="horz" wrap="square" lIns="0" tIns="155283" rIns="0" bIns="0" rtlCol="0">
            <a:spAutoFit/>
          </a:bodyPr>
          <a:lstStyle/>
          <a:p>
            <a:pPr marL="304165" marR="296545" algn="l">
              <a:lnSpc>
                <a:spcPct val="100000"/>
              </a:lnSpc>
              <a:spcBef>
                <a:spcPts val="130"/>
              </a:spcBef>
            </a:pPr>
            <a:r>
              <a:rPr lang="en-IN" spc="-325" dirty="0">
                <a:solidFill>
                  <a:schemeClr val="bg1"/>
                </a:solidFill>
              </a:rPr>
              <a:t>ORDER</a:t>
            </a:r>
            <a:r>
              <a:rPr lang="en-IN" spc="-325" dirty="0"/>
              <a:t> </a:t>
            </a:r>
            <a:r>
              <a:rPr lang="en-IN" spc="-325" dirty="0">
                <a:solidFill>
                  <a:srgbClr val="FAA833"/>
                </a:solidFill>
              </a:rPr>
              <a:t>MANAGEMENT</a:t>
            </a:r>
            <a:br>
              <a:rPr lang="en-IN" spc="-325" dirty="0"/>
            </a:br>
            <a:br>
              <a:rPr lang="en-US" sz="1300" b="0" spc="-25" dirty="0">
                <a:solidFill>
                  <a:schemeClr val="bg1"/>
                </a:solidFill>
                <a:latin typeface="Trebuchet MS"/>
                <a:cs typeface="Trebuchet MS"/>
              </a:rPr>
            </a:br>
            <a:r>
              <a:rPr lang="en-US" sz="1300" b="0" spc="-25" dirty="0">
                <a:solidFill>
                  <a:schemeClr val="bg1"/>
                </a:solidFill>
                <a:latin typeface="Trebuchet MS"/>
                <a:cs typeface="Trebuchet MS"/>
              </a:rPr>
              <a:t>Order Management is the process that starts when a customer places </a:t>
            </a:r>
            <a:br>
              <a:rPr lang="en-US" sz="1300" b="0" spc="-25" dirty="0">
                <a:solidFill>
                  <a:schemeClr val="bg1"/>
                </a:solidFill>
                <a:latin typeface="Trebuchet MS"/>
                <a:cs typeface="Trebuchet MS"/>
              </a:rPr>
            </a:br>
            <a:r>
              <a:rPr lang="en-US" sz="1300" b="0" spc="-25" dirty="0">
                <a:solidFill>
                  <a:schemeClr val="bg1"/>
                </a:solidFill>
                <a:latin typeface="Trebuchet MS"/>
                <a:cs typeface="Trebuchet MS"/>
              </a:rPr>
              <a:t>an order and ends when the order is fulfilled. Order management allows businesses to coordinate the entire fulfillment process. Warehouse managers make use of physical ledgers, manual logbooks, or order management systems to stay on top of order status.</a:t>
            </a:r>
            <a:br>
              <a:rPr lang="en-US" sz="1300" b="0" spc="-25" dirty="0">
                <a:solidFill>
                  <a:schemeClr val="bg1"/>
                </a:solidFill>
                <a:latin typeface="Trebuchet MS"/>
                <a:cs typeface="Trebuchet MS"/>
              </a:rPr>
            </a:br>
            <a:br>
              <a:rPr lang="en-US" sz="1300" b="0" spc="-25" dirty="0">
                <a:solidFill>
                  <a:schemeClr val="bg1"/>
                </a:solidFill>
                <a:latin typeface="Trebuchet MS"/>
                <a:cs typeface="Trebuchet MS"/>
              </a:rPr>
            </a:br>
            <a:r>
              <a:rPr lang="en-US" sz="1300" b="0" spc="-25" dirty="0">
                <a:solidFill>
                  <a:schemeClr val="bg1"/>
                </a:solidFill>
                <a:latin typeface="Trebuchet MS"/>
                <a:cs typeface="Trebuchet MS"/>
              </a:rPr>
              <a:t>Processing customers’ orders are the key function of any sales-oriented business. Accuracy and speed are crucial to achieving customer satisfaction. There are many ways in which implementing WMSs can help improve efficiency and reduce errors at every stage of this complex process.</a:t>
            </a:r>
            <a:br>
              <a:rPr lang="en-US" sz="1300" b="0" spc="-25" dirty="0">
                <a:solidFill>
                  <a:schemeClr val="bg1"/>
                </a:solidFill>
                <a:latin typeface="Trebuchet MS"/>
                <a:cs typeface="Trebuchet MS"/>
              </a:rPr>
            </a:br>
            <a:endParaRPr lang="en-US" sz="1300" b="0" spc="-25" dirty="0">
              <a:solidFill>
                <a:schemeClr val="bg1"/>
              </a:solidFill>
              <a:latin typeface="Trebuchet MS"/>
              <a:cs typeface="Trebuchet MS"/>
            </a:endParaRPr>
          </a:p>
        </p:txBody>
      </p:sp>
      <p:graphicFrame>
        <p:nvGraphicFramePr>
          <p:cNvPr id="32" name="Diagram 31"/>
          <p:cNvGraphicFramePr/>
          <p:nvPr>
            <p:extLst>
              <p:ext uri="{D42A27DB-BD31-4B8C-83A1-F6EECF244321}">
                <p14:modId xmlns:p14="http://schemas.microsoft.com/office/powerpoint/2010/main" val="1223532031"/>
              </p:ext>
            </p:extLst>
          </p:nvPr>
        </p:nvGraphicFramePr>
        <p:xfrm>
          <a:off x="4994876" y="77923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6456" y="3276600"/>
            <a:ext cx="1334145" cy="669006"/>
          </a:xfrm>
          <a:prstGeom prst="rect">
            <a:avLst/>
          </a:prstGeom>
        </p:spPr>
      </p:pic>
    </p:spTree>
    <p:extLst>
      <p:ext uri="{BB962C8B-B14F-4D97-AF65-F5344CB8AC3E}">
        <p14:creationId xmlns:p14="http://schemas.microsoft.com/office/powerpoint/2010/main" val="3811618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2127</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Verdana</vt:lpstr>
      <vt:lpstr>Office Theme</vt:lpstr>
      <vt:lpstr>PowerPoint Presentation</vt:lpstr>
      <vt:lpstr>PowerPoint Presentation</vt:lpstr>
      <vt:lpstr>INVENTORY MANAGEMENT Managing a warehouse and your inventory is an ongoing cycle that never ends as long as you are running a business.</vt:lpstr>
      <vt:lpstr>RECEIVING/ </vt:lpstr>
      <vt:lpstr>PowerPoint Presentation</vt:lpstr>
      <vt:lpstr>PowerPoint Presentation</vt:lpstr>
      <vt:lpstr>STOCK LEVEL CONTROL</vt:lpstr>
      <vt:lpstr>CREATING PURCHASE ORDERS A purchase order (PO) is a legally binding document created by a buyer and presented to a seller. The PO is a list of what the buyer wants to purchase, and it includes the order details. Every purchase order needs to include the following details:.</vt:lpstr>
      <vt:lpstr>ORDER MANAGEMENT  Order Management is the process that starts when a customer places  an order and ends when the order is fulfilled. Order management allows businesses to coordinate the entire fulfillment process. Warehouse managers make use of physical ledgers, manual logbooks, or order management systems to stay on top of order status.  Processing customers’ orders are the key function of any sales-oriented business. Accuracy and speed are crucial to achieving customer satisfaction. There are many ways in which implementing WMSs can help improve efficiency and reduce errors at every stage of this complex process. </vt:lpstr>
      <vt:lpstr>PICKING  Picking lists can be a pain to create. WMS will let you sort and print lists conveniently, by bin location, order date, SKU, etc. Mobile devices or voice systems can then guide workers to the exact place where the product is stored. If multiple items have to be picked, the optimal route together with the necessary equipment will be suggested to reduce travel time. Barcode or RFID scanners ensure the accuracy of getting the right items. Today, big players like Amazon or Alibaba also use robots in their warehouses and implement other AI technologies.</vt:lpstr>
      <vt:lpstr>SHIPPING</vt:lpstr>
      <vt:lpstr>INVOICING</vt:lpstr>
      <vt:lpstr>LABOR MANAGEMENT  When the business is still small and you just have a handful of employees, managing is easy. Scheduling, payrolls, and performance control can be done manually and don’t take long. However, it becomes more complicated as the company grows and the staff becomes more numerous. Most WMSs offer some kind of a labor-management module that can be handy for:</vt:lpstr>
      <vt:lpstr>PowerPoint Presentation</vt:lpstr>
      <vt:lpstr>PowerPoint Presentation</vt:lpstr>
      <vt:lpstr>CLOUD-BASED ERP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warehouse</dc:title>
  <dc:creator>Altaf Saiyad</dc:creator>
  <cp:lastModifiedBy>Akhil Trivedi</cp:lastModifiedBy>
  <cp:revision>43</cp:revision>
  <dcterms:created xsi:type="dcterms:W3CDTF">2022-11-10T09:07:08Z</dcterms:created>
  <dcterms:modified xsi:type="dcterms:W3CDTF">2022-11-11T14:14:51Z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2022-11-10T00:00:00Z</vt:filetime>
  </property>
  <property fmtid="{D5CDD505-2E9C-101B-9397-08002B2CF9AE}" pid="3" name="Creator">
    <vt:lpwstr>Adobe Illustrator 25.0 (Windows)</vt:lpwstr>
  </property>
  <property fmtid="{D5CDD505-2E9C-101B-9397-08002B2CF9AE}" pid="4" name="LastSaved">
    <vt:filetime>2022-11-10T00:00:00Z</vt:filetime>
  </property>
</Properties>
</file>